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71" r:id="rId3"/>
    <p:sldId id="266" r:id="rId4"/>
    <p:sldId id="257" r:id="rId5"/>
    <p:sldId id="258" r:id="rId6"/>
    <p:sldId id="259" r:id="rId7"/>
    <p:sldId id="260" r:id="rId8"/>
    <p:sldId id="261" r:id="rId9"/>
    <p:sldId id="262" r:id="rId10"/>
    <p:sldId id="267" r:id="rId11"/>
    <p:sldId id="264" r:id="rId12"/>
    <p:sldId id="269" r:id="rId13"/>
    <p:sldId id="268" r:id="rId1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69" d="100"/>
          <a:sy n="69" d="100"/>
        </p:scale>
        <p:origin x="-1194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4F663F-C3A0-477C-B2D7-5B872B7B4F35}" type="datetimeFigureOut">
              <a:rPr lang="pl-PL" smtClean="0"/>
              <a:pPr/>
              <a:t>2018-10-01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3B61DD-D2FD-411E-A16E-A29409B3010A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49993-F6C0-48B5-8F0F-4C67F7823B60}" type="datetime1">
              <a:rPr lang="pl-PL" smtClean="0"/>
              <a:pPr/>
              <a:t>2018-10-01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529694" y="6357958"/>
            <a:ext cx="400024" cy="363517"/>
          </a:xfrm>
        </p:spPr>
        <p:txBody>
          <a:bodyPr/>
          <a:lstStyle/>
          <a:p>
            <a:fld id="{36D0F07B-E053-440C-87D3-BC3DA6897349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D4807-89C3-4877-872E-34AA61D6568C}" type="datetime1">
              <a:rPr lang="pl-PL" smtClean="0"/>
              <a:pPr/>
              <a:t>2018-10-01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0F07B-E053-440C-87D3-BC3DA689734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0A8E-D2BA-44DE-960B-FBE9B64FACC9}" type="datetime1">
              <a:rPr lang="pl-PL" smtClean="0"/>
              <a:pPr/>
              <a:t>2018-10-01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0F07B-E053-440C-87D3-BC3DA689734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25A7D-A46B-4B9C-950D-89EC647789F5}" type="datetime1">
              <a:rPr lang="pl-PL" smtClean="0"/>
              <a:pPr/>
              <a:t>2018-10-01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0F07B-E053-440C-87D3-BC3DA689734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31E63-B38A-49F5-B68D-9F584A56A15B}" type="datetime1">
              <a:rPr lang="pl-PL" smtClean="0"/>
              <a:pPr/>
              <a:t>2018-10-01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0F07B-E053-440C-87D3-BC3DA689734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607FE-5F65-4297-8E7D-9326FEC2EF92}" type="datetime1">
              <a:rPr lang="pl-PL" smtClean="0"/>
              <a:pPr/>
              <a:t>2018-10-01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0F07B-E053-440C-87D3-BC3DA689734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C456D-BC7C-4EDE-9B7D-A485F8986398}" type="datetime1">
              <a:rPr lang="pl-PL" smtClean="0"/>
              <a:pPr/>
              <a:t>2018-10-01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0F07B-E053-440C-87D3-BC3DA689734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1EDF2-0579-4117-AD28-775C02A0EC11}" type="datetime1">
              <a:rPr lang="pl-PL" smtClean="0"/>
              <a:pPr/>
              <a:t>2018-10-01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0F07B-E053-440C-87D3-BC3DA689734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DDD4-591F-432C-86F6-D85041BC696A}" type="datetime1">
              <a:rPr lang="pl-PL" smtClean="0"/>
              <a:pPr/>
              <a:t>2018-10-01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0F07B-E053-440C-87D3-BC3DA689734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D61C3-8E1E-4743-A0ED-271C916D5EE9}" type="datetime1">
              <a:rPr lang="pl-PL" smtClean="0"/>
              <a:pPr/>
              <a:t>2018-10-01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0F07B-E053-440C-87D3-BC3DA689734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D1CEF-35C1-485F-812D-67D689862C3E}" type="datetime1">
              <a:rPr lang="pl-PL" smtClean="0"/>
              <a:pPr/>
              <a:t>2018-10-01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0F07B-E053-440C-87D3-BC3DA689734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3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F50BD-EC70-4D8F-8AA5-EEE56ABE75F5}" type="datetime1">
              <a:rPr lang="pl-PL" smtClean="0"/>
              <a:pPr/>
              <a:t>2018-10-01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0F07B-E053-440C-87D3-BC3DA6897349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ipsa 6"/>
          <p:cNvSpPr/>
          <p:nvPr/>
        </p:nvSpPr>
        <p:spPr>
          <a:xfrm>
            <a:off x="357158" y="785794"/>
            <a:ext cx="500066" cy="500066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ole tekstowe 3"/>
          <p:cNvSpPr txBox="1"/>
          <p:nvPr/>
        </p:nvSpPr>
        <p:spPr>
          <a:xfrm>
            <a:off x="7851659" y="0"/>
            <a:ext cx="1264639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PKM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III.2d</a:t>
            </a:r>
            <a:endParaRPr lang="pl-PL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357158" y="0"/>
            <a:ext cx="70723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>
                <a:solidFill>
                  <a:srgbClr val="6666FF"/>
                </a:solidFill>
                <a:latin typeface="Times New Roman" pitchFamily="18" charset="0"/>
                <a:cs typeface="Times New Roman" pitchFamily="18" charset="0"/>
              </a:rPr>
              <a:t>Uszkodzenia kół zębatych i ich przyczyny</a:t>
            </a:r>
            <a:endParaRPr lang="pl-PL" sz="2800" b="1" dirty="0">
              <a:solidFill>
                <a:srgbClr val="6666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428596" y="785794"/>
            <a:ext cx="6143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1    Zmęczeniowe złamanie zęba u podstawy </a:t>
            </a:r>
            <a:endParaRPr lang="pl-PL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29" name="Group 5"/>
          <p:cNvGrpSpPr>
            <a:grpSpLocks/>
          </p:cNvGrpSpPr>
          <p:nvPr/>
        </p:nvGrpSpPr>
        <p:grpSpPr bwMode="auto">
          <a:xfrm>
            <a:off x="185722" y="-2928982"/>
            <a:ext cx="6814197" cy="9644130"/>
            <a:chOff x="378" y="-7633"/>
            <a:chExt cx="11609" cy="16774"/>
          </a:xfrm>
        </p:grpSpPr>
        <p:grpSp>
          <p:nvGrpSpPr>
            <p:cNvPr id="1030" name="Group 6"/>
            <p:cNvGrpSpPr>
              <a:grpSpLocks/>
            </p:cNvGrpSpPr>
            <p:nvPr/>
          </p:nvGrpSpPr>
          <p:grpSpPr bwMode="auto">
            <a:xfrm>
              <a:off x="378" y="-7633"/>
              <a:ext cx="11609" cy="16700"/>
              <a:chOff x="378" y="-7663"/>
              <a:chExt cx="11609" cy="16700"/>
            </a:xfrm>
          </p:grpSpPr>
          <p:sp>
            <p:nvSpPr>
              <p:cNvPr id="1031" name="Text Box 7"/>
              <p:cNvSpPr txBox="1">
                <a:spLocks noChangeArrowheads="1"/>
              </p:cNvSpPr>
              <p:nvPr/>
            </p:nvSpPr>
            <p:spPr bwMode="auto">
              <a:xfrm>
                <a:off x="8387" y="3042"/>
                <a:ext cx="3600" cy="13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tabLst/>
                </a:pPr>
                <a:r>
                  <a:rPr kumimoji="0" lang="pl-PL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siła w pojedynczej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tabLst/>
                </a:pPr>
                <a:r>
                  <a:rPr kumimoji="0" lang="pl-PL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parze zębów</a:t>
                </a:r>
                <a:endParaRPr kumimoji="0" lang="pl-PL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grpSp>
            <p:nvGrpSpPr>
              <p:cNvPr id="1032" name="Group 8"/>
              <p:cNvGrpSpPr>
                <a:grpSpLocks/>
              </p:cNvGrpSpPr>
              <p:nvPr/>
            </p:nvGrpSpPr>
            <p:grpSpPr bwMode="auto">
              <a:xfrm>
                <a:off x="378" y="-7663"/>
                <a:ext cx="11202" cy="16700"/>
                <a:chOff x="378" y="-7663"/>
                <a:chExt cx="11202" cy="16700"/>
              </a:xfrm>
            </p:grpSpPr>
            <p:cxnSp>
              <p:nvCxnSpPr>
                <p:cNvPr id="1033" name="AutoShape 9"/>
                <p:cNvCxnSpPr>
                  <a:cxnSpLocks noChangeShapeType="1"/>
                </p:cNvCxnSpPr>
                <p:nvPr/>
              </p:nvCxnSpPr>
              <p:spPr bwMode="auto">
                <a:xfrm>
                  <a:off x="5370" y="337"/>
                  <a:ext cx="0" cy="5078"/>
                </a:xfrm>
                <a:prstGeom prst="straightConnector1">
                  <a:avLst/>
                </a:prstGeom>
                <a:noFill/>
                <a:ln w="6350">
                  <a:solidFill>
                    <a:srgbClr val="000000"/>
                  </a:solidFill>
                  <a:prstDash val="lgDashDot"/>
                  <a:round/>
                  <a:headEnd/>
                  <a:tailEnd/>
                </a:ln>
              </p:spPr>
            </p:cxnSp>
            <p:sp>
              <p:nvSpPr>
                <p:cNvPr id="1034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6856" y="225"/>
                  <a:ext cx="4724" cy="76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pl-PL" sz="20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rozkład nacisków</a:t>
                  </a:r>
                  <a:endParaRPr kumimoji="0" lang="pl-PL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1035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295" y="3401"/>
                  <a:ext cx="840" cy="79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pl-PL" sz="2000" b="0" i="1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N</a:t>
                  </a:r>
                  <a:endParaRPr kumimoji="0" lang="pl-PL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cxnSp>
              <p:nvCxnSpPr>
                <p:cNvPr id="1036" name="AutoShape 12"/>
                <p:cNvCxnSpPr>
                  <a:cxnSpLocks noChangeShapeType="1"/>
                </p:cNvCxnSpPr>
                <p:nvPr/>
              </p:nvCxnSpPr>
              <p:spPr bwMode="auto">
                <a:xfrm flipV="1">
                  <a:off x="2820" y="1695"/>
                  <a:ext cx="6465" cy="1905"/>
                </a:xfrm>
                <a:prstGeom prst="straightConnector1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sp>
              <p:nvSpPr>
                <p:cNvPr id="1037" name="Arc 13"/>
                <p:cNvSpPr>
                  <a:spLocks/>
                </p:cNvSpPr>
                <p:nvPr/>
              </p:nvSpPr>
              <p:spPr bwMode="auto">
                <a:xfrm rot="-2774128">
                  <a:off x="2017" y="2511"/>
                  <a:ext cx="6661" cy="6391"/>
                </a:xfrm>
                <a:custGeom>
                  <a:avLst/>
                  <a:gdLst>
                    <a:gd name="G0" fmla="+- 0 0 0"/>
                    <a:gd name="G1" fmla="+- 18465 0 0"/>
                    <a:gd name="G2" fmla="+- 21600 0 0"/>
                    <a:gd name="T0" fmla="*/ 11208 w 19244"/>
                    <a:gd name="T1" fmla="*/ 0 h 18465"/>
                    <a:gd name="T2" fmla="*/ 19244 w 19244"/>
                    <a:gd name="T3" fmla="*/ 8655 h 18465"/>
                    <a:gd name="T4" fmla="*/ 0 w 19244"/>
                    <a:gd name="T5" fmla="*/ 18465 h 184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9244" h="18465" fill="none" extrusionOk="0">
                      <a:moveTo>
                        <a:pt x="11207" y="0"/>
                      </a:moveTo>
                      <a:cubicBezTo>
                        <a:pt x="14638" y="2082"/>
                        <a:pt x="17421" y="5079"/>
                        <a:pt x="19243" y="8655"/>
                      </a:cubicBezTo>
                    </a:path>
                    <a:path w="19244" h="18465" stroke="0" extrusionOk="0">
                      <a:moveTo>
                        <a:pt x="11207" y="0"/>
                      </a:moveTo>
                      <a:cubicBezTo>
                        <a:pt x="14638" y="2082"/>
                        <a:pt x="17421" y="5079"/>
                        <a:pt x="19243" y="8655"/>
                      </a:cubicBezTo>
                      <a:lnTo>
                        <a:pt x="0" y="18465"/>
                      </a:lnTo>
                      <a:close/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prstDash val="lgDashDot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l-PL"/>
                </a:p>
              </p:txBody>
            </p:sp>
            <p:sp>
              <p:nvSpPr>
                <p:cNvPr id="1038" name="Arc 14"/>
                <p:cNvSpPr>
                  <a:spLocks/>
                </p:cNvSpPr>
                <p:nvPr/>
              </p:nvSpPr>
              <p:spPr bwMode="auto">
                <a:xfrm rot="180000">
                  <a:off x="2631" y="1871"/>
                  <a:ext cx="3913" cy="1852"/>
                </a:xfrm>
                <a:custGeom>
                  <a:avLst/>
                  <a:gdLst>
                    <a:gd name="G0" fmla="+- 0 0 0"/>
                    <a:gd name="G1" fmla="+- 10216 0 0"/>
                    <a:gd name="G2" fmla="+- 21600 0 0"/>
                    <a:gd name="T0" fmla="*/ 19031 w 21588"/>
                    <a:gd name="T1" fmla="*/ 0 h 10216"/>
                    <a:gd name="T2" fmla="*/ 21588 w 21588"/>
                    <a:gd name="T3" fmla="*/ 9487 h 10216"/>
                    <a:gd name="T4" fmla="*/ 0 w 21588"/>
                    <a:gd name="T5" fmla="*/ 10216 h 102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8" h="10216" fill="none" extrusionOk="0">
                      <a:moveTo>
                        <a:pt x="19031" y="-1"/>
                      </a:moveTo>
                      <a:cubicBezTo>
                        <a:pt x="20600" y="2923"/>
                        <a:pt x="21475" y="6170"/>
                        <a:pt x="21587" y="9487"/>
                      </a:cubicBezTo>
                    </a:path>
                    <a:path w="21588" h="10216" stroke="0" extrusionOk="0">
                      <a:moveTo>
                        <a:pt x="19031" y="-1"/>
                      </a:moveTo>
                      <a:cubicBezTo>
                        <a:pt x="20600" y="2923"/>
                        <a:pt x="21475" y="6170"/>
                        <a:pt x="21587" y="9487"/>
                      </a:cubicBezTo>
                      <a:lnTo>
                        <a:pt x="0" y="10216"/>
                      </a:lnTo>
                      <a:close/>
                    </a:path>
                  </a:pathLst>
                </a:custGeom>
                <a:noFill/>
                <a:ln w="571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l-PL"/>
                </a:p>
              </p:txBody>
            </p:sp>
            <p:cxnSp>
              <p:nvCxnSpPr>
                <p:cNvPr id="1039" name="AutoShape 15"/>
                <p:cNvCxnSpPr>
                  <a:cxnSpLocks noChangeShapeType="1"/>
                </p:cNvCxnSpPr>
                <p:nvPr/>
              </p:nvCxnSpPr>
              <p:spPr bwMode="auto">
                <a:xfrm rot="180000">
                  <a:off x="5573" y="1936"/>
                  <a:ext cx="570" cy="0"/>
                </a:xfrm>
                <a:prstGeom prst="straightConnector1">
                  <a:avLst/>
                </a:prstGeom>
                <a:noFill/>
                <a:ln w="57150">
                  <a:solidFill>
                    <a:srgbClr val="FF0000"/>
                  </a:solidFill>
                  <a:round/>
                  <a:headEnd/>
                  <a:tailEnd/>
                </a:ln>
              </p:spPr>
            </p:cxnSp>
            <p:sp>
              <p:nvSpPr>
                <p:cNvPr id="1040" name="Arc 16"/>
                <p:cNvSpPr>
                  <a:spLocks/>
                </p:cNvSpPr>
                <p:nvPr/>
              </p:nvSpPr>
              <p:spPr bwMode="auto">
                <a:xfrm rot="180000" flipV="1">
                  <a:off x="4873" y="3600"/>
                  <a:ext cx="143" cy="143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l-PL"/>
                </a:p>
              </p:txBody>
            </p:sp>
            <p:sp>
              <p:nvSpPr>
                <p:cNvPr id="1041" name="Arc 17"/>
                <p:cNvSpPr>
                  <a:spLocks/>
                </p:cNvSpPr>
                <p:nvPr/>
              </p:nvSpPr>
              <p:spPr bwMode="auto">
                <a:xfrm rot="180000" flipH="1" flipV="1">
                  <a:off x="6497" y="3685"/>
                  <a:ext cx="143" cy="143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l-PL"/>
                </a:p>
              </p:txBody>
            </p:sp>
            <p:grpSp>
              <p:nvGrpSpPr>
                <p:cNvPr id="1042" name="Group 18"/>
                <p:cNvGrpSpPr>
                  <a:grpSpLocks/>
                </p:cNvGrpSpPr>
                <p:nvPr/>
              </p:nvGrpSpPr>
              <p:grpSpPr bwMode="auto">
                <a:xfrm rot="-307067" flipH="1" flipV="1">
                  <a:off x="6104" y="1549"/>
                  <a:ext cx="4106" cy="1852"/>
                  <a:chOff x="4179" y="2207"/>
                  <a:chExt cx="4106" cy="1852"/>
                </a:xfrm>
              </p:grpSpPr>
              <p:sp>
                <p:nvSpPr>
                  <p:cNvPr id="1043" name="Arc 19"/>
                  <p:cNvSpPr>
                    <a:spLocks/>
                  </p:cNvSpPr>
                  <p:nvPr/>
                </p:nvSpPr>
                <p:spPr bwMode="auto">
                  <a:xfrm>
                    <a:off x="4179" y="2207"/>
                    <a:ext cx="3913" cy="1852"/>
                  </a:xfrm>
                  <a:custGeom>
                    <a:avLst/>
                    <a:gdLst>
                      <a:gd name="G0" fmla="+- 0 0 0"/>
                      <a:gd name="G1" fmla="+- 10216 0 0"/>
                      <a:gd name="G2" fmla="+- 21600 0 0"/>
                      <a:gd name="T0" fmla="*/ 19031 w 21588"/>
                      <a:gd name="T1" fmla="*/ 0 h 10216"/>
                      <a:gd name="T2" fmla="*/ 21588 w 21588"/>
                      <a:gd name="T3" fmla="*/ 9487 h 10216"/>
                      <a:gd name="T4" fmla="*/ 0 w 21588"/>
                      <a:gd name="T5" fmla="*/ 10216 h 1021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588" h="10216" fill="none" extrusionOk="0">
                        <a:moveTo>
                          <a:pt x="19031" y="-1"/>
                        </a:moveTo>
                        <a:cubicBezTo>
                          <a:pt x="20600" y="2923"/>
                          <a:pt x="21475" y="6170"/>
                          <a:pt x="21587" y="9487"/>
                        </a:cubicBezTo>
                      </a:path>
                      <a:path w="21588" h="10216" stroke="0" extrusionOk="0">
                        <a:moveTo>
                          <a:pt x="19031" y="-1"/>
                        </a:moveTo>
                        <a:cubicBezTo>
                          <a:pt x="20600" y="2923"/>
                          <a:pt x="21475" y="6170"/>
                          <a:pt x="21587" y="9487"/>
                        </a:cubicBezTo>
                        <a:lnTo>
                          <a:pt x="0" y="10216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044" name="Arc 20"/>
                  <p:cNvSpPr>
                    <a:spLocks/>
                  </p:cNvSpPr>
                  <p:nvPr/>
                </p:nvSpPr>
                <p:spPr bwMode="auto">
                  <a:xfrm flipH="1" flipV="1">
                    <a:off x="8092" y="3866"/>
                    <a:ext cx="193" cy="193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pl-PL"/>
                  </a:p>
                </p:txBody>
              </p:sp>
              <p:cxnSp>
                <p:nvCxnSpPr>
                  <p:cNvPr id="1045" name="AutoShape 21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7365" y="2210"/>
                    <a:ext cx="255" cy="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sp>
              <p:nvSpPr>
                <p:cNvPr id="1046" name="Arc 22"/>
                <p:cNvSpPr>
                  <a:spLocks/>
                </p:cNvSpPr>
                <p:nvPr/>
              </p:nvSpPr>
              <p:spPr bwMode="auto">
                <a:xfrm rot="180000" flipH="1">
                  <a:off x="5058" y="1998"/>
                  <a:ext cx="3913" cy="1852"/>
                </a:xfrm>
                <a:custGeom>
                  <a:avLst/>
                  <a:gdLst>
                    <a:gd name="G0" fmla="+- 0 0 0"/>
                    <a:gd name="G1" fmla="+- 10216 0 0"/>
                    <a:gd name="G2" fmla="+- 21600 0 0"/>
                    <a:gd name="T0" fmla="*/ 19031 w 21588"/>
                    <a:gd name="T1" fmla="*/ 0 h 10216"/>
                    <a:gd name="T2" fmla="*/ 21588 w 21588"/>
                    <a:gd name="T3" fmla="*/ 9487 h 10216"/>
                    <a:gd name="T4" fmla="*/ 0 w 21588"/>
                    <a:gd name="T5" fmla="*/ 10216 h 102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8" h="10216" fill="none" extrusionOk="0">
                      <a:moveTo>
                        <a:pt x="19031" y="-1"/>
                      </a:moveTo>
                      <a:cubicBezTo>
                        <a:pt x="20600" y="2923"/>
                        <a:pt x="21475" y="6170"/>
                        <a:pt x="21587" y="9487"/>
                      </a:cubicBezTo>
                    </a:path>
                    <a:path w="21588" h="10216" stroke="0" extrusionOk="0">
                      <a:moveTo>
                        <a:pt x="19031" y="-1"/>
                      </a:moveTo>
                      <a:cubicBezTo>
                        <a:pt x="20600" y="2923"/>
                        <a:pt x="21475" y="6170"/>
                        <a:pt x="21587" y="9487"/>
                      </a:cubicBezTo>
                      <a:lnTo>
                        <a:pt x="0" y="10216"/>
                      </a:lnTo>
                      <a:close/>
                    </a:path>
                  </a:pathLst>
                </a:custGeom>
                <a:noFill/>
                <a:ln w="571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l-PL"/>
                </a:p>
              </p:txBody>
            </p:sp>
            <p:sp>
              <p:nvSpPr>
                <p:cNvPr id="1047" name="Arc 23"/>
                <p:cNvSpPr>
                  <a:spLocks/>
                </p:cNvSpPr>
                <p:nvPr/>
              </p:nvSpPr>
              <p:spPr bwMode="auto">
                <a:xfrm rot="3652338" flipV="1">
                  <a:off x="-1070" y="-6215"/>
                  <a:ext cx="11185" cy="8290"/>
                </a:xfrm>
                <a:custGeom>
                  <a:avLst/>
                  <a:gdLst>
                    <a:gd name="G0" fmla="+- 0 0 0"/>
                    <a:gd name="G1" fmla="+- 14796 0 0"/>
                    <a:gd name="G2" fmla="+- 21600 0 0"/>
                    <a:gd name="T0" fmla="*/ 15737 w 20610"/>
                    <a:gd name="T1" fmla="*/ 0 h 14796"/>
                    <a:gd name="T2" fmla="*/ 20610 w 20610"/>
                    <a:gd name="T3" fmla="*/ 8330 h 14796"/>
                    <a:gd name="T4" fmla="*/ 0 w 20610"/>
                    <a:gd name="T5" fmla="*/ 14796 h 147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610" h="14796" fill="none" extrusionOk="0">
                      <a:moveTo>
                        <a:pt x="15736" y="0"/>
                      </a:moveTo>
                      <a:cubicBezTo>
                        <a:pt x="17968" y="2373"/>
                        <a:pt x="19634" y="5221"/>
                        <a:pt x="20609" y="8330"/>
                      </a:cubicBezTo>
                    </a:path>
                    <a:path w="20610" h="14796" stroke="0" extrusionOk="0">
                      <a:moveTo>
                        <a:pt x="15736" y="0"/>
                      </a:moveTo>
                      <a:cubicBezTo>
                        <a:pt x="17968" y="2373"/>
                        <a:pt x="19634" y="5221"/>
                        <a:pt x="20609" y="8330"/>
                      </a:cubicBezTo>
                      <a:lnTo>
                        <a:pt x="0" y="14796"/>
                      </a:lnTo>
                      <a:close/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prstDash val="lgDashDot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l-PL"/>
                </a:p>
              </p:txBody>
            </p:sp>
            <p:grpSp>
              <p:nvGrpSpPr>
                <p:cNvPr id="1048" name="Group 24"/>
                <p:cNvGrpSpPr>
                  <a:grpSpLocks/>
                </p:cNvGrpSpPr>
                <p:nvPr/>
              </p:nvGrpSpPr>
              <p:grpSpPr bwMode="auto">
                <a:xfrm rot="-983688">
                  <a:off x="6358" y="2114"/>
                  <a:ext cx="1500" cy="450"/>
                  <a:chOff x="8388" y="6705"/>
                  <a:chExt cx="1500" cy="450"/>
                </a:xfrm>
              </p:grpSpPr>
              <p:sp>
                <p:nvSpPr>
                  <p:cNvPr id="1049" name="Arc 25"/>
                  <p:cNvSpPr>
                    <a:spLocks/>
                  </p:cNvSpPr>
                  <p:nvPr/>
                </p:nvSpPr>
                <p:spPr bwMode="auto">
                  <a:xfrm>
                    <a:off x="8391" y="6705"/>
                    <a:ext cx="1497" cy="225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6350">
                    <a:solidFill>
                      <a:srgbClr val="548DD4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050" name="Arc 26"/>
                  <p:cNvSpPr>
                    <a:spLocks/>
                  </p:cNvSpPr>
                  <p:nvPr/>
                </p:nvSpPr>
                <p:spPr bwMode="auto">
                  <a:xfrm flipV="1">
                    <a:off x="8391" y="6930"/>
                    <a:ext cx="1497" cy="225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6350">
                    <a:solidFill>
                      <a:srgbClr val="548DD4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pl-PL"/>
                  </a:p>
                </p:txBody>
              </p:sp>
              <p:cxnSp>
                <p:nvCxnSpPr>
                  <p:cNvPr id="1051" name="AutoShape 27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8388" y="6750"/>
                    <a:ext cx="1014" cy="1"/>
                  </a:xfrm>
                  <a:prstGeom prst="straightConnector1">
                    <a:avLst/>
                  </a:prstGeom>
                  <a:noFill/>
                  <a:ln w="6350">
                    <a:solidFill>
                      <a:srgbClr val="548DD4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1052" name="AutoShape 28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8391" y="6810"/>
                    <a:ext cx="1302" cy="1"/>
                  </a:xfrm>
                  <a:prstGeom prst="straightConnector1">
                    <a:avLst/>
                  </a:prstGeom>
                  <a:noFill/>
                  <a:ln w="6350">
                    <a:solidFill>
                      <a:srgbClr val="548DD4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1053" name="AutoShape 29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8388" y="6870"/>
                    <a:ext cx="1407" cy="0"/>
                  </a:xfrm>
                  <a:prstGeom prst="straightConnector1">
                    <a:avLst/>
                  </a:prstGeom>
                  <a:noFill/>
                  <a:ln w="6350">
                    <a:solidFill>
                      <a:srgbClr val="548DD4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1054" name="AutoShape 30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8391" y="6990"/>
                    <a:ext cx="1407" cy="0"/>
                  </a:xfrm>
                  <a:prstGeom prst="straightConnector1">
                    <a:avLst/>
                  </a:prstGeom>
                  <a:noFill/>
                  <a:ln w="6350">
                    <a:solidFill>
                      <a:srgbClr val="548DD4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1055" name="AutoShape 31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8388" y="6990"/>
                    <a:ext cx="1407" cy="0"/>
                  </a:xfrm>
                  <a:prstGeom prst="straightConnector1">
                    <a:avLst/>
                  </a:prstGeom>
                  <a:noFill/>
                  <a:ln w="6350">
                    <a:solidFill>
                      <a:srgbClr val="548DD4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1056" name="AutoShape 3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8391" y="7050"/>
                    <a:ext cx="1302" cy="1"/>
                  </a:xfrm>
                  <a:prstGeom prst="straightConnector1">
                    <a:avLst/>
                  </a:prstGeom>
                  <a:noFill/>
                  <a:ln w="6350">
                    <a:solidFill>
                      <a:srgbClr val="548DD4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1057" name="AutoShape 33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8388" y="7110"/>
                    <a:ext cx="897" cy="1"/>
                  </a:xfrm>
                  <a:prstGeom prst="straightConnector1">
                    <a:avLst/>
                  </a:prstGeom>
                  <a:noFill/>
                  <a:ln w="6350">
                    <a:solidFill>
                      <a:srgbClr val="548DD4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1058" name="AutoShape 34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8391" y="6930"/>
                    <a:ext cx="1497" cy="1"/>
                  </a:xfrm>
                  <a:prstGeom prst="straightConnector1">
                    <a:avLst/>
                  </a:prstGeom>
                  <a:noFill/>
                  <a:ln w="6350">
                    <a:solidFill>
                      <a:srgbClr val="548DD4"/>
                    </a:solidFill>
                    <a:round/>
                    <a:headEnd/>
                    <a:tailEnd/>
                  </a:ln>
                </p:spPr>
              </p:cxnSp>
            </p:grpSp>
            <p:cxnSp>
              <p:nvCxnSpPr>
                <p:cNvPr id="1059" name="AutoShape 35"/>
                <p:cNvCxnSpPr>
                  <a:cxnSpLocks noChangeShapeType="1"/>
                </p:cNvCxnSpPr>
                <p:nvPr/>
              </p:nvCxnSpPr>
              <p:spPr bwMode="auto">
                <a:xfrm flipV="1">
                  <a:off x="7318" y="690"/>
                  <a:ext cx="13" cy="1394"/>
                </a:xfrm>
                <a:prstGeom prst="straightConnector1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sp>
              <p:nvSpPr>
                <p:cNvPr id="1060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8613" y="1217"/>
                  <a:ext cx="840" cy="79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pl-PL" sz="2000" b="0" i="1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N</a:t>
                  </a:r>
                  <a:endParaRPr kumimoji="0" lang="pl-PL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1061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2448" y="2760"/>
                  <a:ext cx="1320" cy="118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pl-PL" sz="2000" b="0" i="1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OT1</a:t>
                  </a:r>
                  <a:endParaRPr kumimoji="0" lang="pl-PL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1062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1891" y="1919"/>
                  <a:ext cx="1263" cy="7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pl-PL" sz="2000" b="0" i="1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OT2</a:t>
                  </a:r>
                  <a:endParaRPr kumimoji="0" lang="pl-PL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1063" name="Arc 39"/>
                <p:cNvSpPr>
                  <a:spLocks/>
                </p:cNvSpPr>
                <p:nvPr/>
              </p:nvSpPr>
              <p:spPr bwMode="auto">
                <a:xfrm rot="19102302">
                  <a:off x="3389" y="4053"/>
                  <a:ext cx="3467" cy="4398"/>
                </a:xfrm>
                <a:custGeom>
                  <a:avLst/>
                  <a:gdLst>
                    <a:gd name="G0" fmla="+- 0 0 0"/>
                    <a:gd name="G1" fmla="+- 21196 0 0"/>
                    <a:gd name="G2" fmla="+- 21600 0 0"/>
                    <a:gd name="T0" fmla="*/ 4159 w 16775"/>
                    <a:gd name="T1" fmla="*/ 0 h 21196"/>
                    <a:gd name="T2" fmla="*/ 16775 w 16775"/>
                    <a:gd name="T3" fmla="*/ 7589 h 21196"/>
                    <a:gd name="T4" fmla="*/ 0 w 16775"/>
                    <a:gd name="T5" fmla="*/ 21196 h 211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6775" h="21196" fill="none" extrusionOk="0">
                      <a:moveTo>
                        <a:pt x="4158" y="0"/>
                      </a:moveTo>
                      <a:cubicBezTo>
                        <a:pt x="9123" y="974"/>
                        <a:pt x="13588" y="3659"/>
                        <a:pt x="16775" y="7588"/>
                      </a:cubicBezTo>
                    </a:path>
                    <a:path w="16775" h="21196" stroke="0" extrusionOk="0">
                      <a:moveTo>
                        <a:pt x="4158" y="0"/>
                      </a:moveTo>
                      <a:cubicBezTo>
                        <a:pt x="9123" y="974"/>
                        <a:pt x="13588" y="3659"/>
                        <a:pt x="16775" y="7588"/>
                      </a:cubicBezTo>
                      <a:lnTo>
                        <a:pt x="0" y="21196"/>
                      </a:lnTo>
                      <a:close/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 type="triangle" w="med" len="lg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l-PL"/>
                </a:p>
              </p:txBody>
            </p:sp>
            <p:sp>
              <p:nvSpPr>
                <p:cNvPr id="1064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4233" y="4515"/>
                  <a:ext cx="1470" cy="9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pl-PL" sz="2000" b="0" i="1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ω</a:t>
                  </a:r>
                  <a:r>
                    <a:rPr kumimoji="0" lang="pl-PL" sz="2000" b="0" u="none" strike="noStrike" cap="none" normalizeH="0" baseline="-2500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1</a:t>
                  </a:r>
                  <a:endParaRPr kumimoji="0" lang="pl-PL" sz="1800" b="0" u="none" strike="noStrike" cap="none" normalizeH="0" baseline="-2500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cxnSp>
              <p:nvCxnSpPr>
                <p:cNvPr id="1065" name="AutoShape 41"/>
                <p:cNvCxnSpPr>
                  <a:cxnSpLocks noChangeShapeType="1"/>
                </p:cNvCxnSpPr>
                <p:nvPr/>
              </p:nvCxnSpPr>
              <p:spPr bwMode="auto">
                <a:xfrm flipH="1">
                  <a:off x="6361" y="1936"/>
                  <a:ext cx="2099" cy="622"/>
                </a:xfrm>
                <a:prstGeom prst="straightConnector1">
                  <a:avLst/>
                </a:prstGeom>
                <a:noFill/>
                <a:ln w="38100">
                  <a:solidFill>
                    <a:srgbClr val="0070C0"/>
                  </a:solidFill>
                  <a:round/>
                  <a:headEnd/>
                  <a:tailEnd type="triangle" w="lg" len="lg"/>
                </a:ln>
              </p:spPr>
            </p:cxnSp>
            <p:sp>
              <p:nvSpPr>
                <p:cNvPr id="1066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8072" y="1936"/>
                  <a:ext cx="899" cy="6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pl-PL" sz="2000" b="0" i="1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F</a:t>
                  </a:r>
                  <a:r>
                    <a:rPr kumimoji="0" lang="pl-PL" sz="2000" b="0" i="1" u="none" strike="noStrike" cap="none" normalizeH="0" baseline="-2500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n</a:t>
                  </a:r>
                  <a:endParaRPr kumimoji="0" lang="pl-PL" sz="2000" b="0" i="1" u="none" strike="noStrike" cap="none" normalizeH="0" baseline="-2500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pl-PL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cxnSp>
              <p:nvCxnSpPr>
                <p:cNvPr id="1067" name="AutoShape 43"/>
                <p:cNvCxnSpPr>
                  <a:cxnSpLocks noChangeShapeType="1"/>
                </p:cNvCxnSpPr>
                <p:nvPr/>
              </p:nvCxnSpPr>
              <p:spPr bwMode="auto">
                <a:xfrm>
                  <a:off x="8394" y="2612"/>
                  <a:ext cx="173" cy="592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</p:grpSp>
        <p:sp>
          <p:nvSpPr>
            <p:cNvPr id="1068" name="Freeform 44"/>
            <p:cNvSpPr>
              <a:spLocks/>
            </p:cNvSpPr>
            <p:nvPr/>
          </p:nvSpPr>
          <p:spPr bwMode="auto">
            <a:xfrm>
              <a:off x="4986" y="3624"/>
              <a:ext cx="1528" cy="159"/>
            </a:xfrm>
            <a:custGeom>
              <a:avLst/>
              <a:gdLst/>
              <a:ahLst/>
              <a:cxnLst>
                <a:cxn ang="0">
                  <a:pos x="0" y="91"/>
                </a:cxn>
                <a:cxn ang="0">
                  <a:pos x="144" y="91"/>
                </a:cxn>
                <a:cxn ang="0">
                  <a:pos x="219" y="6"/>
                </a:cxn>
                <a:cxn ang="0">
                  <a:pos x="354" y="129"/>
                </a:cxn>
                <a:cxn ang="0">
                  <a:pos x="557" y="129"/>
                </a:cxn>
                <a:cxn ang="0">
                  <a:pos x="774" y="91"/>
                </a:cxn>
                <a:cxn ang="0">
                  <a:pos x="1021" y="149"/>
                </a:cxn>
                <a:cxn ang="0">
                  <a:pos x="1127" y="149"/>
                </a:cxn>
                <a:cxn ang="0">
                  <a:pos x="1345" y="149"/>
                </a:cxn>
                <a:cxn ang="0">
                  <a:pos x="1528" y="129"/>
                </a:cxn>
              </a:cxnLst>
              <a:rect l="0" t="0" r="r" b="b"/>
              <a:pathLst>
                <a:path w="1528" h="159">
                  <a:moveTo>
                    <a:pt x="0" y="91"/>
                  </a:moveTo>
                  <a:cubicBezTo>
                    <a:pt x="54" y="98"/>
                    <a:pt x="108" y="105"/>
                    <a:pt x="144" y="91"/>
                  </a:cubicBezTo>
                  <a:cubicBezTo>
                    <a:pt x="180" y="77"/>
                    <a:pt x="184" y="0"/>
                    <a:pt x="219" y="6"/>
                  </a:cubicBezTo>
                  <a:cubicBezTo>
                    <a:pt x="254" y="12"/>
                    <a:pt x="298" y="109"/>
                    <a:pt x="354" y="129"/>
                  </a:cubicBezTo>
                  <a:cubicBezTo>
                    <a:pt x="410" y="149"/>
                    <a:pt x="487" y="135"/>
                    <a:pt x="557" y="129"/>
                  </a:cubicBezTo>
                  <a:cubicBezTo>
                    <a:pt x="627" y="123"/>
                    <a:pt x="697" y="88"/>
                    <a:pt x="774" y="91"/>
                  </a:cubicBezTo>
                  <a:cubicBezTo>
                    <a:pt x="851" y="94"/>
                    <a:pt x="962" y="139"/>
                    <a:pt x="1021" y="149"/>
                  </a:cubicBezTo>
                  <a:cubicBezTo>
                    <a:pt x="1080" y="159"/>
                    <a:pt x="1073" y="149"/>
                    <a:pt x="1127" y="149"/>
                  </a:cubicBezTo>
                  <a:cubicBezTo>
                    <a:pt x="1181" y="149"/>
                    <a:pt x="1278" y="152"/>
                    <a:pt x="1345" y="149"/>
                  </a:cubicBezTo>
                  <a:cubicBezTo>
                    <a:pt x="1412" y="146"/>
                    <a:pt x="1498" y="139"/>
                    <a:pt x="1528" y="129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069" name="Text Box 45"/>
            <p:cNvSpPr txBox="1">
              <a:spLocks noChangeArrowheads="1"/>
            </p:cNvSpPr>
            <p:nvPr/>
          </p:nvSpPr>
          <p:spPr bwMode="auto">
            <a:xfrm>
              <a:off x="6640" y="4635"/>
              <a:ext cx="2792" cy="1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pl-PL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złamanie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pl-PL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u podstawy</a:t>
              </a:r>
              <a:endParaRPr kumimoji="0" lang="pl-P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1070" name="AutoShape 46"/>
            <p:cNvCxnSpPr>
              <a:cxnSpLocks noChangeShapeType="1"/>
            </p:cNvCxnSpPr>
            <p:nvPr/>
          </p:nvCxnSpPr>
          <p:spPr bwMode="auto">
            <a:xfrm>
              <a:off x="6143" y="3858"/>
              <a:ext cx="713" cy="95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grpSp>
          <p:nvGrpSpPr>
            <p:cNvPr id="1071" name="Group 47"/>
            <p:cNvGrpSpPr>
              <a:grpSpLocks/>
            </p:cNvGrpSpPr>
            <p:nvPr/>
          </p:nvGrpSpPr>
          <p:grpSpPr bwMode="auto">
            <a:xfrm>
              <a:off x="800" y="5980"/>
              <a:ext cx="10448" cy="3161"/>
              <a:chOff x="800" y="5980"/>
              <a:chExt cx="10448" cy="3161"/>
            </a:xfrm>
          </p:grpSpPr>
          <p:cxnSp>
            <p:nvCxnSpPr>
              <p:cNvPr id="1072" name="AutoShape 48"/>
              <p:cNvCxnSpPr>
                <a:cxnSpLocks noChangeShapeType="1"/>
              </p:cNvCxnSpPr>
              <p:nvPr/>
            </p:nvCxnSpPr>
            <p:spPr bwMode="auto">
              <a:xfrm>
                <a:off x="966" y="8481"/>
                <a:ext cx="9934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073" name="AutoShape 49"/>
              <p:cNvCxnSpPr>
                <a:cxnSpLocks noChangeShapeType="1"/>
              </p:cNvCxnSpPr>
              <p:nvPr/>
            </p:nvCxnSpPr>
            <p:spPr bwMode="auto">
              <a:xfrm flipV="1">
                <a:off x="1280" y="6240"/>
                <a:ext cx="0" cy="238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1074" name="Text Box 50"/>
              <p:cNvSpPr txBox="1">
                <a:spLocks noChangeArrowheads="1"/>
              </p:cNvSpPr>
              <p:nvPr/>
            </p:nvSpPr>
            <p:spPr bwMode="auto">
              <a:xfrm>
                <a:off x="800" y="5980"/>
                <a:ext cx="860" cy="7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2000" b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σ</a:t>
                </a:r>
                <a:endParaRPr kumimoji="0" lang="pl-PL" sz="18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75" name="Text Box 51"/>
              <p:cNvSpPr txBox="1">
                <a:spLocks noChangeArrowheads="1"/>
              </p:cNvSpPr>
              <p:nvPr/>
            </p:nvSpPr>
            <p:spPr bwMode="auto">
              <a:xfrm>
                <a:off x="10469" y="8401"/>
                <a:ext cx="779" cy="7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20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t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76" name="Arc 52"/>
              <p:cNvSpPr>
                <a:spLocks/>
              </p:cNvSpPr>
              <p:nvPr/>
            </p:nvSpPr>
            <p:spPr bwMode="auto">
              <a:xfrm rot="16200000" flipV="1">
                <a:off x="4359" y="7791"/>
                <a:ext cx="1000" cy="398"/>
              </a:xfrm>
              <a:custGeom>
                <a:avLst/>
                <a:gdLst>
                  <a:gd name="G0" fmla="+- 155 0 0"/>
                  <a:gd name="G1" fmla="+- 21600 0 0"/>
                  <a:gd name="G2" fmla="+- 21600 0 0"/>
                  <a:gd name="T0" fmla="*/ 155 w 21755"/>
                  <a:gd name="T1" fmla="*/ 0 h 43200"/>
                  <a:gd name="T2" fmla="*/ 0 w 21755"/>
                  <a:gd name="T3" fmla="*/ 43199 h 43200"/>
                  <a:gd name="T4" fmla="*/ 155 w 2175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755" h="43200" fill="none" extrusionOk="0">
                    <a:moveTo>
                      <a:pt x="154" y="0"/>
                    </a:moveTo>
                    <a:cubicBezTo>
                      <a:pt x="12084" y="0"/>
                      <a:pt x="21755" y="9670"/>
                      <a:pt x="21755" y="21600"/>
                    </a:cubicBezTo>
                    <a:cubicBezTo>
                      <a:pt x="21755" y="33529"/>
                      <a:pt x="12084" y="43200"/>
                      <a:pt x="155" y="43200"/>
                    </a:cubicBezTo>
                    <a:cubicBezTo>
                      <a:pt x="103" y="43200"/>
                      <a:pt x="51" y="43199"/>
                      <a:pt x="-1" y="43199"/>
                    </a:cubicBezTo>
                  </a:path>
                  <a:path w="21755" h="43200" stroke="0" extrusionOk="0">
                    <a:moveTo>
                      <a:pt x="154" y="0"/>
                    </a:moveTo>
                    <a:cubicBezTo>
                      <a:pt x="12084" y="0"/>
                      <a:pt x="21755" y="9670"/>
                      <a:pt x="21755" y="21600"/>
                    </a:cubicBezTo>
                    <a:cubicBezTo>
                      <a:pt x="21755" y="33529"/>
                      <a:pt x="12084" y="43200"/>
                      <a:pt x="155" y="43200"/>
                    </a:cubicBezTo>
                    <a:cubicBezTo>
                      <a:pt x="103" y="43200"/>
                      <a:pt x="51" y="43199"/>
                      <a:pt x="-1" y="43199"/>
                    </a:cubicBezTo>
                    <a:lnTo>
                      <a:pt x="155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77" name="Arc 53"/>
              <p:cNvSpPr>
                <a:spLocks/>
              </p:cNvSpPr>
              <p:nvPr/>
            </p:nvSpPr>
            <p:spPr bwMode="auto">
              <a:xfrm rot="16200000" flipV="1">
                <a:off x="7975" y="7783"/>
                <a:ext cx="1000" cy="396"/>
              </a:xfrm>
              <a:custGeom>
                <a:avLst/>
                <a:gdLst>
                  <a:gd name="G0" fmla="+- 155 0 0"/>
                  <a:gd name="G1" fmla="+- 21600 0 0"/>
                  <a:gd name="G2" fmla="+- 21600 0 0"/>
                  <a:gd name="T0" fmla="*/ 155 w 21755"/>
                  <a:gd name="T1" fmla="*/ 0 h 43200"/>
                  <a:gd name="T2" fmla="*/ 0 w 21755"/>
                  <a:gd name="T3" fmla="*/ 43199 h 43200"/>
                  <a:gd name="T4" fmla="*/ 155 w 2175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755" h="43200" fill="none" extrusionOk="0">
                    <a:moveTo>
                      <a:pt x="154" y="0"/>
                    </a:moveTo>
                    <a:cubicBezTo>
                      <a:pt x="12084" y="0"/>
                      <a:pt x="21755" y="9670"/>
                      <a:pt x="21755" y="21600"/>
                    </a:cubicBezTo>
                    <a:cubicBezTo>
                      <a:pt x="21755" y="33529"/>
                      <a:pt x="12084" y="43200"/>
                      <a:pt x="155" y="43200"/>
                    </a:cubicBezTo>
                    <a:cubicBezTo>
                      <a:pt x="103" y="43200"/>
                      <a:pt x="51" y="43199"/>
                      <a:pt x="-1" y="43199"/>
                    </a:cubicBezTo>
                  </a:path>
                  <a:path w="21755" h="43200" stroke="0" extrusionOk="0">
                    <a:moveTo>
                      <a:pt x="154" y="0"/>
                    </a:moveTo>
                    <a:cubicBezTo>
                      <a:pt x="12084" y="0"/>
                      <a:pt x="21755" y="9670"/>
                      <a:pt x="21755" y="21600"/>
                    </a:cubicBezTo>
                    <a:cubicBezTo>
                      <a:pt x="21755" y="33529"/>
                      <a:pt x="12084" y="43200"/>
                      <a:pt x="155" y="43200"/>
                    </a:cubicBezTo>
                    <a:cubicBezTo>
                      <a:pt x="103" y="43200"/>
                      <a:pt x="51" y="43199"/>
                      <a:pt x="-1" y="43199"/>
                    </a:cubicBezTo>
                    <a:lnTo>
                      <a:pt x="155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78" name="Arc 54"/>
              <p:cNvSpPr>
                <a:spLocks/>
              </p:cNvSpPr>
              <p:nvPr/>
            </p:nvSpPr>
            <p:spPr bwMode="auto">
              <a:xfrm rot="16200000" flipV="1">
                <a:off x="673" y="7783"/>
                <a:ext cx="1000" cy="414"/>
              </a:xfrm>
              <a:custGeom>
                <a:avLst/>
                <a:gdLst>
                  <a:gd name="G0" fmla="+- 155 0 0"/>
                  <a:gd name="G1" fmla="+- 21600 0 0"/>
                  <a:gd name="G2" fmla="+- 21600 0 0"/>
                  <a:gd name="T0" fmla="*/ 155 w 21755"/>
                  <a:gd name="T1" fmla="*/ 0 h 43200"/>
                  <a:gd name="T2" fmla="*/ 0 w 21755"/>
                  <a:gd name="T3" fmla="*/ 43199 h 43200"/>
                  <a:gd name="T4" fmla="*/ 155 w 2175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755" h="43200" fill="none" extrusionOk="0">
                    <a:moveTo>
                      <a:pt x="154" y="0"/>
                    </a:moveTo>
                    <a:cubicBezTo>
                      <a:pt x="12084" y="0"/>
                      <a:pt x="21755" y="9670"/>
                      <a:pt x="21755" y="21600"/>
                    </a:cubicBezTo>
                    <a:cubicBezTo>
                      <a:pt x="21755" y="33529"/>
                      <a:pt x="12084" y="43200"/>
                      <a:pt x="155" y="43200"/>
                    </a:cubicBezTo>
                    <a:cubicBezTo>
                      <a:pt x="103" y="43200"/>
                      <a:pt x="51" y="43199"/>
                      <a:pt x="-1" y="43199"/>
                    </a:cubicBezTo>
                  </a:path>
                  <a:path w="21755" h="43200" stroke="0" extrusionOk="0">
                    <a:moveTo>
                      <a:pt x="154" y="0"/>
                    </a:moveTo>
                    <a:cubicBezTo>
                      <a:pt x="12084" y="0"/>
                      <a:pt x="21755" y="9670"/>
                      <a:pt x="21755" y="21600"/>
                    </a:cubicBezTo>
                    <a:cubicBezTo>
                      <a:pt x="21755" y="33529"/>
                      <a:pt x="12084" y="43200"/>
                      <a:pt x="155" y="43200"/>
                    </a:cubicBezTo>
                    <a:cubicBezTo>
                      <a:pt x="103" y="43200"/>
                      <a:pt x="51" y="43199"/>
                      <a:pt x="-1" y="43199"/>
                    </a:cubicBezTo>
                    <a:lnTo>
                      <a:pt x="155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</p:grpSp>
      </p:grpSp>
      <p:sp>
        <p:nvSpPr>
          <p:cNvPr id="56" name="Symbol zastępczy numeru slajdu 5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0F07B-E053-440C-87D3-BC3DA6897349}" type="slidenum">
              <a:rPr lang="pl-PL" smtClean="0"/>
              <a:pPr/>
              <a:t>1</a:t>
            </a:fld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0F07B-E053-440C-87D3-BC3DA6897349}" type="slidenum">
              <a:rPr lang="pl-PL" smtClean="0"/>
              <a:pPr/>
              <a:t>10</a:t>
            </a:fld>
            <a:endParaRPr lang="pl-PL"/>
          </a:p>
        </p:txBody>
      </p:sp>
      <p:grpSp>
        <p:nvGrpSpPr>
          <p:cNvPr id="50" name="Grupa 49"/>
          <p:cNvGrpSpPr/>
          <p:nvPr/>
        </p:nvGrpSpPr>
        <p:grpSpPr>
          <a:xfrm>
            <a:off x="412955" y="191733"/>
            <a:ext cx="8214851" cy="3046988"/>
            <a:chOff x="412955" y="191733"/>
            <a:chExt cx="8214851" cy="3046988"/>
          </a:xfrm>
        </p:grpSpPr>
        <p:sp>
          <p:nvSpPr>
            <p:cNvPr id="3" name="pole tekstowe 2"/>
            <p:cNvSpPr txBox="1"/>
            <p:nvPr/>
          </p:nvSpPr>
          <p:spPr>
            <a:xfrm>
              <a:off x="412955" y="191733"/>
              <a:ext cx="8214851" cy="3046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 smtClean="0">
                  <a:latin typeface="Times New Roman" pitchFamily="18" charset="0"/>
                  <a:cs typeface="Times New Roman" pitchFamily="18" charset="0"/>
                </a:rPr>
                <a:t>Współczynnik  </a:t>
              </a:r>
              <a:r>
                <a:rPr lang="pl-PL" sz="2400" i="1" dirty="0" smtClean="0">
                  <a:latin typeface="Times New Roman" pitchFamily="18" charset="0"/>
                  <a:cs typeface="Times New Roman" pitchFamily="18" charset="0"/>
                </a:rPr>
                <a:t>Z</a:t>
              </a:r>
              <a:r>
                <a:rPr lang="pl-PL" sz="2400" i="1" baseline="-25000" dirty="0" smtClean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pl-PL" sz="2400" i="1" dirty="0" smtClean="0"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pl-PL" sz="2400" dirty="0" smtClean="0">
                  <a:latin typeface="Times New Roman" pitchFamily="18" charset="0"/>
                  <a:cs typeface="Times New Roman" pitchFamily="18" charset="0"/>
                </a:rPr>
                <a:t>jest funkcją  </a:t>
              </a:r>
              <a:r>
                <a:rPr lang="pl-PL" sz="2400" i="1" dirty="0" smtClean="0">
                  <a:latin typeface="Times New Roman" pitchFamily="18" charset="0"/>
                  <a:cs typeface="Times New Roman" pitchFamily="18" charset="0"/>
                </a:rPr>
                <a:t>E </a:t>
              </a:r>
              <a:r>
                <a:rPr lang="pl-PL" sz="2400" dirty="0" smtClean="0">
                  <a:latin typeface="Times New Roman" pitchFamily="18" charset="0"/>
                  <a:cs typeface="Times New Roman" pitchFamily="18" charset="0"/>
                </a:rPr>
                <a:t> i  </a:t>
              </a:r>
              <a:r>
                <a:rPr lang="el-GR" sz="2400" i="1" dirty="0" smtClean="0">
                  <a:latin typeface="Times New Roman" pitchFamily="18" charset="0"/>
                  <a:cs typeface="Times New Roman" pitchFamily="18" charset="0"/>
                </a:rPr>
                <a:t>ν</a:t>
              </a:r>
              <a:r>
                <a:rPr lang="pl-PL" sz="2400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pl-PL" sz="2400" dirty="0" smtClean="0">
                  <a:latin typeface="Times New Roman" pitchFamily="18" charset="0"/>
                  <a:cs typeface="Times New Roman" pitchFamily="18" charset="0"/>
                </a:rPr>
                <a:t>materiału. Gdy koło stalowe, </a:t>
              </a:r>
              <a:r>
                <a:rPr lang="pl-PL" sz="2400" i="1" dirty="0" smtClean="0">
                  <a:latin typeface="Times New Roman" pitchFamily="18" charset="0"/>
                  <a:cs typeface="Times New Roman" pitchFamily="18" charset="0"/>
                </a:rPr>
                <a:t>Z</a:t>
              </a:r>
              <a:r>
                <a:rPr lang="pl-PL" sz="2400" i="1" baseline="-25000" dirty="0" smtClean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pl-PL" sz="2400" i="1" dirty="0" smtClean="0">
                  <a:latin typeface="Times New Roman" pitchFamily="18" charset="0"/>
                  <a:cs typeface="Times New Roman" pitchFamily="18" charset="0"/>
                </a:rPr>
                <a:t> ≈ </a:t>
              </a:r>
              <a:r>
                <a:rPr lang="pl-PL" sz="2400" dirty="0" smtClean="0">
                  <a:latin typeface="Times New Roman" pitchFamily="18" charset="0"/>
                  <a:cs typeface="Times New Roman" pitchFamily="18" charset="0"/>
                </a:rPr>
                <a:t>190 MPa</a:t>
              </a:r>
              <a:r>
                <a:rPr lang="pl-PL" sz="2400" baseline="30000" dirty="0" smtClean="0">
                  <a:latin typeface="Times New Roman" pitchFamily="18" charset="0"/>
                  <a:cs typeface="Times New Roman" pitchFamily="18" charset="0"/>
                </a:rPr>
                <a:t>0,5</a:t>
              </a:r>
              <a:r>
                <a:rPr lang="pl-PL" sz="2400" dirty="0" smtClean="0">
                  <a:latin typeface="Times New Roman" pitchFamily="18" charset="0"/>
                  <a:cs typeface="Times New Roman" pitchFamily="18" charset="0"/>
                </a:rPr>
                <a:t> .</a:t>
              </a:r>
            </a:p>
            <a:p>
              <a:endParaRPr lang="pl-PL" sz="2400" i="1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pl-PL" sz="2400" dirty="0" smtClean="0">
                  <a:latin typeface="Times New Roman" pitchFamily="18" charset="0"/>
                  <a:cs typeface="Times New Roman" pitchFamily="18" charset="0"/>
                </a:rPr>
                <a:t>Współczynnik  </a:t>
              </a:r>
              <a:r>
                <a:rPr lang="pl-PL" sz="2400" i="1" dirty="0" smtClean="0">
                  <a:latin typeface="Times New Roman" pitchFamily="18" charset="0"/>
                  <a:cs typeface="Times New Roman" pitchFamily="18" charset="0"/>
                </a:rPr>
                <a:t>Z</a:t>
              </a:r>
              <a:r>
                <a:rPr lang="el-GR" sz="2400" i="1" baseline="-25000" dirty="0" smtClean="0">
                  <a:latin typeface="Times New Roman" pitchFamily="18" charset="0"/>
                  <a:cs typeface="Times New Roman" pitchFamily="18" charset="0"/>
                </a:rPr>
                <a:t>ε</a:t>
              </a:r>
              <a:r>
                <a:rPr lang="pl-PL" sz="2400" i="1" dirty="0" smtClean="0"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pl-PL" sz="2400" dirty="0" smtClean="0">
                  <a:latin typeface="Times New Roman" pitchFamily="18" charset="0"/>
                  <a:cs typeface="Times New Roman" pitchFamily="18" charset="0"/>
                </a:rPr>
                <a:t>uwzględnia wpływ (na naciski </a:t>
              </a:r>
              <a:r>
                <a:rPr lang="el-GR" sz="2400" i="1" dirty="0" smtClean="0">
                  <a:latin typeface="Times New Roman" pitchFamily="18" charset="0"/>
                  <a:cs typeface="Times New Roman" pitchFamily="18" charset="0"/>
                </a:rPr>
                <a:t>σ</a:t>
              </a:r>
              <a:r>
                <a:rPr lang="pl-PL" sz="2400" i="1" baseline="-25000" dirty="0" smtClean="0">
                  <a:latin typeface="Times New Roman" pitchFamily="18" charset="0"/>
                  <a:cs typeface="Times New Roman" pitchFamily="18" charset="0"/>
                </a:rPr>
                <a:t>H</a:t>
              </a:r>
              <a:r>
                <a:rPr lang="pl-PL" sz="2400" dirty="0" smtClean="0">
                  <a:latin typeface="Times New Roman" pitchFamily="18" charset="0"/>
                  <a:cs typeface="Times New Roman" pitchFamily="18" charset="0"/>
                </a:rPr>
                <a:t>) liczby zębów w przyporze. Zwykle </a:t>
              </a:r>
              <a:r>
                <a:rPr lang="pl-PL" sz="2400" i="1" dirty="0" smtClean="0">
                  <a:latin typeface="Times New Roman" pitchFamily="18" charset="0"/>
                  <a:cs typeface="Times New Roman" pitchFamily="18" charset="0"/>
                </a:rPr>
                <a:t>Z</a:t>
              </a:r>
              <a:r>
                <a:rPr lang="el-GR" sz="2400" i="1" baseline="-25000" dirty="0" smtClean="0">
                  <a:latin typeface="Times New Roman" pitchFamily="18" charset="0"/>
                  <a:cs typeface="Times New Roman" pitchFamily="18" charset="0"/>
                </a:rPr>
                <a:t>ε</a:t>
              </a:r>
              <a:r>
                <a:rPr lang="pl-PL" sz="2400" i="1" dirty="0" smtClean="0">
                  <a:latin typeface="Times New Roman" pitchFamily="18" charset="0"/>
                  <a:cs typeface="Times New Roman" pitchFamily="18" charset="0"/>
                </a:rPr>
                <a:t> ≈ </a:t>
              </a:r>
              <a:r>
                <a:rPr lang="pl-PL" sz="2400" dirty="0" smtClean="0">
                  <a:latin typeface="Times New Roman" pitchFamily="18" charset="0"/>
                  <a:cs typeface="Times New Roman" pitchFamily="18" charset="0"/>
                </a:rPr>
                <a:t>0,75÷0,95.</a:t>
              </a:r>
            </a:p>
            <a:p>
              <a:endParaRPr lang="pl-PL" sz="2400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pl-PL" sz="2400" dirty="0" smtClean="0">
                  <a:latin typeface="Times New Roman" pitchFamily="18" charset="0"/>
                  <a:cs typeface="Times New Roman" pitchFamily="18" charset="0"/>
                </a:rPr>
                <a:t>Współczynnik  </a:t>
              </a:r>
              <a:r>
                <a:rPr lang="pl-PL" sz="2400" i="1" dirty="0" smtClean="0">
                  <a:latin typeface="Times New Roman" pitchFamily="18" charset="0"/>
                  <a:cs typeface="Times New Roman" pitchFamily="18" charset="0"/>
                </a:rPr>
                <a:t>Z</a:t>
              </a:r>
              <a:r>
                <a:rPr lang="el-GR" sz="2400" i="1" baseline="-25000" dirty="0" smtClean="0">
                  <a:latin typeface="Times New Roman" pitchFamily="18" charset="0"/>
                  <a:cs typeface="Times New Roman" pitchFamily="18" charset="0"/>
                </a:rPr>
                <a:t>β</a:t>
              </a:r>
              <a:r>
                <a:rPr lang="pl-PL" sz="2400" i="1" dirty="0" smtClean="0"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pl-PL" sz="2400" dirty="0" smtClean="0">
                  <a:latin typeface="Times New Roman" pitchFamily="18" charset="0"/>
                  <a:cs typeface="Times New Roman" pitchFamily="18" charset="0"/>
                </a:rPr>
                <a:t>w przypadku zębów skośnych         0,92÷1,00. Gdy zęby proste, jest równy 1.</a:t>
              </a:r>
              <a:endParaRPr lang="pl-PL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5" name="Łącznik prosty ze strzałką 4"/>
            <p:cNvCxnSpPr/>
            <p:nvPr/>
          </p:nvCxnSpPr>
          <p:spPr>
            <a:xfrm>
              <a:off x="6607277" y="2654712"/>
              <a:ext cx="4572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upa 39"/>
          <p:cNvGrpSpPr/>
          <p:nvPr/>
        </p:nvGrpSpPr>
        <p:grpSpPr>
          <a:xfrm>
            <a:off x="5160073" y="3327517"/>
            <a:ext cx="3615204" cy="1876121"/>
            <a:chOff x="4599648" y="3828949"/>
            <a:chExt cx="4216939" cy="2188393"/>
          </a:xfrm>
        </p:grpSpPr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5045836" y="3848498"/>
              <a:ext cx="74748" cy="1540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 </a:t>
              </a: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4685895" y="4880021"/>
              <a:ext cx="111547" cy="2288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8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 </a:t>
              </a: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" name="Freeform 10"/>
            <p:cNvSpPr>
              <a:spLocks noEditPoints="1"/>
            </p:cNvSpPr>
            <p:nvPr/>
          </p:nvSpPr>
          <p:spPr bwMode="auto">
            <a:xfrm>
              <a:off x="4599648" y="4439583"/>
              <a:ext cx="4216939" cy="861328"/>
            </a:xfrm>
            <a:custGeom>
              <a:avLst/>
              <a:gdLst/>
              <a:ahLst/>
              <a:cxnLst>
                <a:cxn ang="0">
                  <a:pos x="147" y="1950"/>
                </a:cxn>
                <a:cxn ang="0">
                  <a:pos x="331" y="1783"/>
                </a:cxn>
                <a:cxn ang="0">
                  <a:pos x="509" y="1635"/>
                </a:cxn>
                <a:cxn ang="0">
                  <a:pos x="613" y="1574"/>
                </a:cxn>
                <a:cxn ang="0">
                  <a:pos x="846" y="1390"/>
                </a:cxn>
                <a:cxn ang="0">
                  <a:pos x="899" y="1354"/>
                </a:cxn>
                <a:cxn ang="0">
                  <a:pos x="1110" y="1238"/>
                </a:cxn>
                <a:cxn ang="0">
                  <a:pos x="1306" y="1099"/>
                </a:cxn>
                <a:cxn ang="0">
                  <a:pos x="1359" y="1078"/>
                </a:cxn>
                <a:cxn ang="0">
                  <a:pos x="1678" y="911"/>
                </a:cxn>
                <a:cxn ang="0">
                  <a:pos x="1884" y="788"/>
                </a:cxn>
                <a:cxn ang="0">
                  <a:pos x="1943" y="761"/>
                </a:cxn>
                <a:cxn ang="0">
                  <a:pos x="2169" y="677"/>
                </a:cxn>
                <a:cxn ang="0">
                  <a:pos x="2383" y="571"/>
                </a:cxn>
                <a:cxn ang="0">
                  <a:pos x="2439" y="558"/>
                </a:cxn>
                <a:cxn ang="0">
                  <a:pos x="2780" y="442"/>
                </a:cxn>
                <a:cxn ang="0">
                  <a:pos x="2937" y="371"/>
                </a:cxn>
                <a:cxn ang="0">
                  <a:pos x="3069" y="349"/>
                </a:cxn>
                <a:cxn ang="0">
                  <a:pos x="3305" y="273"/>
                </a:cxn>
                <a:cxn ang="0">
                  <a:pos x="3528" y="211"/>
                </a:cxn>
                <a:cxn ang="0">
                  <a:pos x="3652" y="197"/>
                </a:cxn>
                <a:cxn ang="0">
                  <a:pos x="3936" y="126"/>
                </a:cxn>
                <a:cxn ang="0">
                  <a:pos x="3998" y="114"/>
                </a:cxn>
                <a:cxn ang="0">
                  <a:pos x="4239" y="95"/>
                </a:cxn>
                <a:cxn ang="0">
                  <a:pos x="4475" y="49"/>
                </a:cxn>
                <a:cxn ang="0">
                  <a:pos x="4532" y="52"/>
                </a:cxn>
                <a:cxn ang="0">
                  <a:pos x="4891" y="31"/>
                </a:cxn>
                <a:cxn ang="0">
                  <a:pos x="5102" y="3"/>
                </a:cxn>
                <a:cxn ang="0">
                  <a:pos x="5195" y="19"/>
                </a:cxn>
                <a:cxn ang="0">
                  <a:pos x="5442" y="8"/>
                </a:cxn>
                <a:cxn ang="0">
                  <a:pos x="5674" y="8"/>
                </a:cxn>
                <a:cxn ang="0">
                  <a:pos x="5833" y="30"/>
                </a:cxn>
                <a:cxn ang="0">
                  <a:pos x="6090" y="36"/>
                </a:cxn>
                <a:cxn ang="0">
                  <a:pos x="6153" y="42"/>
                </a:cxn>
                <a:cxn ang="0">
                  <a:pos x="6390" y="86"/>
                </a:cxn>
                <a:cxn ang="0">
                  <a:pos x="6630" y="105"/>
                </a:cxn>
                <a:cxn ang="0">
                  <a:pos x="6684" y="122"/>
                </a:cxn>
                <a:cxn ang="0">
                  <a:pos x="7036" y="198"/>
                </a:cxn>
                <a:cxn ang="0">
                  <a:pos x="7273" y="235"/>
                </a:cxn>
                <a:cxn ang="0">
                  <a:pos x="7335" y="251"/>
                </a:cxn>
                <a:cxn ang="0">
                  <a:pos x="7563" y="330"/>
                </a:cxn>
                <a:cxn ang="0">
                  <a:pos x="7797" y="386"/>
                </a:cxn>
                <a:cxn ang="0">
                  <a:pos x="7847" y="411"/>
                </a:cxn>
                <a:cxn ang="0">
                  <a:pos x="8184" y="539"/>
                </a:cxn>
                <a:cxn ang="0">
                  <a:pos x="8333" y="578"/>
                </a:cxn>
                <a:cxn ang="0">
                  <a:pos x="8465" y="652"/>
                </a:cxn>
                <a:cxn ang="0">
                  <a:pos x="8696" y="744"/>
                </a:cxn>
                <a:cxn ang="0">
                  <a:pos x="8908" y="838"/>
                </a:cxn>
                <a:cxn ang="0">
                  <a:pos x="9004" y="903"/>
                </a:cxn>
                <a:cxn ang="0">
                  <a:pos x="9276" y="1033"/>
                </a:cxn>
                <a:cxn ang="0">
                  <a:pos x="9332" y="1064"/>
                </a:cxn>
                <a:cxn ang="0">
                  <a:pos x="9529" y="1202"/>
                </a:cxn>
                <a:cxn ang="0">
                  <a:pos x="9740" y="1318"/>
                </a:cxn>
                <a:cxn ang="0">
                  <a:pos x="9782" y="1356"/>
                </a:cxn>
                <a:cxn ang="0">
                  <a:pos x="10071" y="1569"/>
                </a:cxn>
                <a:cxn ang="0">
                  <a:pos x="10273" y="1700"/>
                </a:cxn>
                <a:cxn ang="0">
                  <a:pos x="10323" y="1741"/>
                </a:cxn>
                <a:cxn ang="0">
                  <a:pos x="10498" y="1906"/>
                </a:cxn>
                <a:cxn ang="0">
                  <a:pos x="10688" y="2053"/>
                </a:cxn>
                <a:cxn ang="0">
                  <a:pos x="10724" y="2097"/>
                </a:cxn>
              </a:cxnLst>
              <a:rect l="0" t="0" r="r" b="b"/>
              <a:pathLst>
                <a:path w="10869" h="2229">
                  <a:moveTo>
                    <a:pt x="3" y="2052"/>
                  </a:moveTo>
                  <a:lnTo>
                    <a:pt x="88" y="1979"/>
                  </a:lnTo>
                  <a:cubicBezTo>
                    <a:pt x="92" y="1977"/>
                    <a:pt x="97" y="1977"/>
                    <a:pt x="100" y="1980"/>
                  </a:cubicBezTo>
                  <a:cubicBezTo>
                    <a:pt x="102" y="1984"/>
                    <a:pt x="102" y="1989"/>
                    <a:pt x="99" y="1992"/>
                  </a:cubicBezTo>
                  <a:lnTo>
                    <a:pt x="14" y="2065"/>
                  </a:lnTo>
                  <a:cubicBezTo>
                    <a:pt x="10" y="2067"/>
                    <a:pt x="5" y="2067"/>
                    <a:pt x="2" y="2064"/>
                  </a:cubicBezTo>
                  <a:cubicBezTo>
                    <a:pt x="0" y="2060"/>
                    <a:pt x="0" y="2055"/>
                    <a:pt x="3" y="2052"/>
                  </a:cubicBezTo>
                  <a:close/>
                  <a:moveTo>
                    <a:pt x="137" y="1938"/>
                  </a:moveTo>
                  <a:lnTo>
                    <a:pt x="137" y="1938"/>
                  </a:lnTo>
                  <a:cubicBezTo>
                    <a:pt x="140" y="1935"/>
                    <a:pt x="145" y="1935"/>
                    <a:pt x="148" y="1939"/>
                  </a:cubicBezTo>
                  <a:cubicBezTo>
                    <a:pt x="151" y="1942"/>
                    <a:pt x="151" y="1947"/>
                    <a:pt x="147" y="1950"/>
                  </a:cubicBezTo>
                  <a:lnTo>
                    <a:pt x="147" y="1950"/>
                  </a:lnTo>
                  <a:cubicBezTo>
                    <a:pt x="144" y="1953"/>
                    <a:pt x="139" y="1952"/>
                    <a:pt x="136" y="1949"/>
                  </a:cubicBezTo>
                  <a:cubicBezTo>
                    <a:pt x="133" y="1946"/>
                    <a:pt x="133" y="1941"/>
                    <a:pt x="137" y="1938"/>
                  </a:cubicBezTo>
                  <a:close/>
                  <a:moveTo>
                    <a:pt x="185" y="1896"/>
                  </a:moveTo>
                  <a:lnTo>
                    <a:pt x="270" y="1823"/>
                  </a:lnTo>
                  <a:cubicBezTo>
                    <a:pt x="274" y="1820"/>
                    <a:pt x="279" y="1821"/>
                    <a:pt x="282" y="1824"/>
                  </a:cubicBezTo>
                  <a:cubicBezTo>
                    <a:pt x="285" y="1827"/>
                    <a:pt x="284" y="1832"/>
                    <a:pt x="281" y="1835"/>
                  </a:cubicBezTo>
                  <a:lnTo>
                    <a:pt x="196" y="1908"/>
                  </a:lnTo>
                  <a:cubicBezTo>
                    <a:pt x="192" y="1911"/>
                    <a:pt x="187" y="1911"/>
                    <a:pt x="185" y="1907"/>
                  </a:cubicBezTo>
                  <a:cubicBezTo>
                    <a:pt x="182" y="1904"/>
                    <a:pt x="182" y="1899"/>
                    <a:pt x="185" y="1896"/>
                  </a:cubicBezTo>
                  <a:close/>
                  <a:moveTo>
                    <a:pt x="320" y="1782"/>
                  </a:moveTo>
                  <a:lnTo>
                    <a:pt x="320" y="1782"/>
                  </a:lnTo>
                  <a:cubicBezTo>
                    <a:pt x="323" y="1780"/>
                    <a:pt x="328" y="1780"/>
                    <a:pt x="331" y="1783"/>
                  </a:cubicBezTo>
                  <a:cubicBezTo>
                    <a:pt x="334" y="1787"/>
                    <a:pt x="334" y="1792"/>
                    <a:pt x="330" y="1795"/>
                  </a:cubicBezTo>
                  <a:lnTo>
                    <a:pt x="330" y="1795"/>
                  </a:lnTo>
                  <a:cubicBezTo>
                    <a:pt x="327" y="1797"/>
                    <a:pt x="322" y="1797"/>
                    <a:pt x="319" y="1794"/>
                  </a:cubicBezTo>
                  <a:cubicBezTo>
                    <a:pt x="316" y="1790"/>
                    <a:pt x="316" y="1785"/>
                    <a:pt x="320" y="1782"/>
                  </a:cubicBezTo>
                  <a:close/>
                  <a:moveTo>
                    <a:pt x="371" y="1743"/>
                  </a:moveTo>
                  <a:lnTo>
                    <a:pt x="459" y="1674"/>
                  </a:lnTo>
                  <a:cubicBezTo>
                    <a:pt x="462" y="1671"/>
                    <a:pt x="467" y="1672"/>
                    <a:pt x="470" y="1675"/>
                  </a:cubicBezTo>
                  <a:cubicBezTo>
                    <a:pt x="473" y="1679"/>
                    <a:pt x="472" y="1684"/>
                    <a:pt x="469" y="1687"/>
                  </a:cubicBezTo>
                  <a:lnTo>
                    <a:pt x="380" y="1755"/>
                  </a:lnTo>
                  <a:cubicBezTo>
                    <a:pt x="377" y="1758"/>
                    <a:pt x="372" y="1758"/>
                    <a:pt x="369" y="1754"/>
                  </a:cubicBezTo>
                  <a:cubicBezTo>
                    <a:pt x="366" y="1751"/>
                    <a:pt x="367" y="1746"/>
                    <a:pt x="371" y="1743"/>
                  </a:cubicBezTo>
                  <a:close/>
                  <a:moveTo>
                    <a:pt x="509" y="1635"/>
                  </a:moveTo>
                  <a:lnTo>
                    <a:pt x="509" y="1635"/>
                  </a:lnTo>
                  <a:cubicBezTo>
                    <a:pt x="512" y="1632"/>
                    <a:pt x="517" y="1632"/>
                    <a:pt x="520" y="1636"/>
                  </a:cubicBezTo>
                  <a:cubicBezTo>
                    <a:pt x="523" y="1639"/>
                    <a:pt x="523" y="1644"/>
                    <a:pt x="519" y="1647"/>
                  </a:cubicBezTo>
                  <a:lnTo>
                    <a:pt x="519" y="1647"/>
                  </a:lnTo>
                  <a:cubicBezTo>
                    <a:pt x="516" y="1650"/>
                    <a:pt x="511" y="1649"/>
                    <a:pt x="508" y="1646"/>
                  </a:cubicBezTo>
                  <a:cubicBezTo>
                    <a:pt x="505" y="1643"/>
                    <a:pt x="506" y="1638"/>
                    <a:pt x="509" y="1635"/>
                  </a:cubicBezTo>
                  <a:close/>
                  <a:moveTo>
                    <a:pt x="560" y="1595"/>
                  </a:moveTo>
                  <a:lnTo>
                    <a:pt x="604" y="1561"/>
                  </a:lnTo>
                  <a:lnTo>
                    <a:pt x="650" y="1528"/>
                  </a:lnTo>
                  <a:cubicBezTo>
                    <a:pt x="654" y="1526"/>
                    <a:pt x="659" y="1527"/>
                    <a:pt x="661" y="1530"/>
                  </a:cubicBezTo>
                  <a:cubicBezTo>
                    <a:pt x="664" y="1534"/>
                    <a:pt x="663" y="1539"/>
                    <a:pt x="659" y="1542"/>
                  </a:cubicBezTo>
                  <a:lnTo>
                    <a:pt x="613" y="1574"/>
                  </a:lnTo>
                  <a:lnTo>
                    <a:pt x="570" y="1608"/>
                  </a:lnTo>
                  <a:cubicBezTo>
                    <a:pt x="566" y="1611"/>
                    <a:pt x="561" y="1610"/>
                    <a:pt x="558" y="1606"/>
                  </a:cubicBezTo>
                  <a:cubicBezTo>
                    <a:pt x="556" y="1603"/>
                    <a:pt x="556" y="1598"/>
                    <a:pt x="560" y="1595"/>
                  </a:cubicBezTo>
                  <a:close/>
                  <a:moveTo>
                    <a:pt x="702" y="1492"/>
                  </a:moveTo>
                  <a:lnTo>
                    <a:pt x="702" y="1492"/>
                  </a:lnTo>
                  <a:cubicBezTo>
                    <a:pt x="706" y="1489"/>
                    <a:pt x="711" y="1490"/>
                    <a:pt x="714" y="1493"/>
                  </a:cubicBezTo>
                  <a:cubicBezTo>
                    <a:pt x="716" y="1497"/>
                    <a:pt x="715" y="1502"/>
                    <a:pt x="712" y="1505"/>
                  </a:cubicBezTo>
                  <a:lnTo>
                    <a:pt x="712" y="1505"/>
                  </a:lnTo>
                  <a:cubicBezTo>
                    <a:pt x="708" y="1507"/>
                    <a:pt x="703" y="1506"/>
                    <a:pt x="701" y="1503"/>
                  </a:cubicBezTo>
                  <a:cubicBezTo>
                    <a:pt x="698" y="1499"/>
                    <a:pt x="699" y="1494"/>
                    <a:pt x="702" y="1492"/>
                  </a:cubicBezTo>
                  <a:close/>
                  <a:moveTo>
                    <a:pt x="755" y="1455"/>
                  </a:moveTo>
                  <a:lnTo>
                    <a:pt x="846" y="1390"/>
                  </a:lnTo>
                  <a:cubicBezTo>
                    <a:pt x="850" y="1388"/>
                    <a:pt x="855" y="1389"/>
                    <a:pt x="858" y="1392"/>
                  </a:cubicBezTo>
                  <a:cubicBezTo>
                    <a:pt x="860" y="1396"/>
                    <a:pt x="859" y="1401"/>
                    <a:pt x="856" y="1403"/>
                  </a:cubicBezTo>
                  <a:lnTo>
                    <a:pt x="764" y="1468"/>
                  </a:lnTo>
                  <a:cubicBezTo>
                    <a:pt x="760" y="1470"/>
                    <a:pt x="755" y="1470"/>
                    <a:pt x="753" y="1466"/>
                  </a:cubicBezTo>
                  <a:cubicBezTo>
                    <a:pt x="750" y="1462"/>
                    <a:pt x="751" y="1457"/>
                    <a:pt x="755" y="1455"/>
                  </a:cubicBezTo>
                  <a:close/>
                  <a:moveTo>
                    <a:pt x="899" y="1354"/>
                  </a:moveTo>
                  <a:lnTo>
                    <a:pt x="899" y="1354"/>
                  </a:lnTo>
                  <a:cubicBezTo>
                    <a:pt x="902" y="1351"/>
                    <a:pt x="907" y="1352"/>
                    <a:pt x="910" y="1355"/>
                  </a:cubicBezTo>
                  <a:cubicBezTo>
                    <a:pt x="913" y="1359"/>
                    <a:pt x="912" y="1364"/>
                    <a:pt x="908" y="1367"/>
                  </a:cubicBezTo>
                  <a:lnTo>
                    <a:pt x="908" y="1367"/>
                  </a:lnTo>
                  <a:cubicBezTo>
                    <a:pt x="905" y="1369"/>
                    <a:pt x="900" y="1368"/>
                    <a:pt x="897" y="1365"/>
                  </a:cubicBezTo>
                  <a:cubicBezTo>
                    <a:pt x="894" y="1361"/>
                    <a:pt x="895" y="1356"/>
                    <a:pt x="899" y="1354"/>
                  </a:cubicBezTo>
                  <a:close/>
                  <a:moveTo>
                    <a:pt x="953" y="1318"/>
                  </a:moveTo>
                  <a:lnTo>
                    <a:pt x="1047" y="1258"/>
                  </a:lnTo>
                  <a:cubicBezTo>
                    <a:pt x="1051" y="1256"/>
                    <a:pt x="1056" y="1257"/>
                    <a:pt x="1058" y="1261"/>
                  </a:cubicBezTo>
                  <a:cubicBezTo>
                    <a:pt x="1061" y="1265"/>
                    <a:pt x="1060" y="1270"/>
                    <a:pt x="1056" y="1272"/>
                  </a:cubicBezTo>
                  <a:lnTo>
                    <a:pt x="961" y="1332"/>
                  </a:lnTo>
                  <a:cubicBezTo>
                    <a:pt x="957" y="1334"/>
                    <a:pt x="953" y="1333"/>
                    <a:pt x="950" y="1329"/>
                  </a:cubicBezTo>
                  <a:cubicBezTo>
                    <a:pt x="948" y="1326"/>
                    <a:pt x="949" y="1321"/>
                    <a:pt x="953" y="1318"/>
                  </a:cubicBezTo>
                  <a:close/>
                  <a:moveTo>
                    <a:pt x="1101" y="1224"/>
                  </a:moveTo>
                  <a:lnTo>
                    <a:pt x="1101" y="1224"/>
                  </a:lnTo>
                  <a:cubicBezTo>
                    <a:pt x="1105" y="1222"/>
                    <a:pt x="1110" y="1223"/>
                    <a:pt x="1112" y="1227"/>
                  </a:cubicBezTo>
                  <a:cubicBezTo>
                    <a:pt x="1115" y="1230"/>
                    <a:pt x="1114" y="1235"/>
                    <a:pt x="1110" y="1238"/>
                  </a:cubicBezTo>
                  <a:lnTo>
                    <a:pt x="1110" y="1238"/>
                  </a:lnTo>
                  <a:cubicBezTo>
                    <a:pt x="1106" y="1240"/>
                    <a:pt x="1101" y="1239"/>
                    <a:pt x="1099" y="1235"/>
                  </a:cubicBezTo>
                  <a:cubicBezTo>
                    <a:pt x="1097" y="1232"/>
                    <a:pt x="1098" y="1227"/>
                    <a:pt x="1101" y="1224"/>
                  </a:cubicBezTo>
                  <a:close/>
                  <a:moveTo>
                    <a:pt x="1156" y="1190"/>
                  </a:moveTo>
                  <a:lnTo>
                    <a:pt x="1238" y="1138"/>
                  </a:lnTo>
                  <a:lnTo>
                    <a:pt x="1251" y="1130"/>
                  </a:lnTo>
                  <a:cubicBezTo>
                    <a:pt x="1255" y="1128"/>
                    <a:pt x="1260" y="1130"/>
                    <a:pt x="1262" y="1133"/>
                  </a:cubicBezTo>
                  <a:cubicBezTo>
                    <a:pt x="1264" y="1137"/>
                    <a:pt x="1263" y="1142"/>
                    <a:pt x="1259" y="1144"/>
                  </a:cubicBezTo>
                  <a:lnTo>
                    <a:pt x="1247" y="1151"/>
                  </a:lnTo>
                  <a:lnTo>
                    <a:pt x="1164" y="1204"/>
                  </a:lnTo>
                  <a:cubicBezTo>
                    <a:pt x="1160" y="1206"/>
                    <a:pt x="1155" y="1205"/>
                    <a:pt x="1153" y="1201"/>
                  </a:cubicBezTo>
                  <a:cubicBezTo>
                    <a:pt x="1151" y="1197"/>
                    <a:pt x="1152" y="1192"/>
                    <a:pt x="1156" y="1190"/>
                  </a:cubicBezTo>
                  <a:close/>
                  <a:moveTo>
                    <a:pt x="1306" y="1099"/>
                  </a:moveTo>
                  <a:lnTo>
                    <a:pt x="1306" y="1099"/>
                  </a:lnTo>
                  <a:cubicBezTo>
                    <a:pt x="1310" y="1097"/>
                    <a:pt x="1315" y="1098"/>
                    <a:pt x="1317" y="1101"/>
                  </a:cubicBezTo>
                  <a:cubicBezTo>
                    <a:pt x="1319" y="1105"/>
                    <a:pt x="1318" y="1110"/>
                    <a:pt x="1315" y="1112"/>
                  </a:cubicBezTo>
                  <a:lnTo>
                    <a:pt x="1315" y="1112"/>
                  </a:lnTo>
                  <a:cubicBezTo>
                    <a:pt x="1311" y="1115"/>
                    <a:pt x="1306" y="1114"/>
                    <a:pt x="1304" y="1110"/>
                  </a:cubicBezTo>
                  <a:cubicBezTo>
                    <a:pt x="1301" y="1106"/>
                    <a:pt x="1302" y="1101"/>
                    <a:pt x="1306" y="1099"/>
                  </a:cubicBezTo>
                  <a:close/>
                  <a:moveTo>
                    <a:pt x="1362" y="1067"/>
                  </a:moveTo>
                  <a:lnTo>
                    <a:pt x="1459" y="1011"/>
                  </a:lnTo>
                  <a:cubicBezTo>
                    <a:pt x="1463" y="1009"/>
                    <a:pt x="1468" y="1010"/>
                    <a:pt x="1470" y="1014"/>
                  </a:cubicBezTo>
                  <a:cubicBezTo>
                    <a:pt x="1472" y="1018"/>
                    <a:pt x="1471" y="1023"/>
                    <a:pt x="1467" y="1025"/>
                  </a:cubicBezTo>
                  <a:lnTo>
                    <a:pt x="1370" y="1081"/>
                  </a:lnTo>
                  <a:cubicBezTo>
                    <a:pt x="1366" y="1083"/>
                    <a:pt x="1361" y="1082"/>
                    <a:pt x="1359" y="1078"/>
                  </a:cubicBezTo>
                  <a:cubicBezTo>
                    <a:pt x="1357" y="1074"/>
                    <a:pt x="1358" y="1069"/>
                    <a:pt x="1362" y="1067"/>
                  </a:cubicBezTo>
                  <a:close/>
                  <a:moveTo>
                    <a:pt x="1514" y="980"/>
                  </a:moveTo>
                  <a:lnTo>
                    <a:pt x="1514" y="980"/>
                  </a:lnTo>
                  <a:cubicBezTo>
                    <a:pt x="1518" y="977"/>
                    <a:pt x="1523" y="978"/>
                    <a:pt x="1525" y="982"/>
                  </a:cubicBezTo>
                  <a:cubicBezTo>
                    <a:pt x="1528" y="986"/>
                    <a:pt x="1527" y="991"/>
                    <a:pt x="1523" y="993"/>
                  </a:cubicBezTo>
                  <a:lnTo>
                    <a:pt x="1523" y="993"/>
                  </a:lnTo>
                  <a:cubicBezTo>
                    <a:pt x="1519" y="996"/>
                    <a:pt x="1514" y="995"/>
                    <a:pt x="1512" y="991"/>
                  </a:cubicBezTo>
                  <a:cubicBezTo>
                    <a:pt x="1510" y="987"/>
                    <a:pt x="1511" y="982"/>
                    <a:pt x="1514" y="980"/>
                  </a:cubicBezTo>
                  <a:close/>
                  <a:moveTo>
                    <a:pt x="1571" y="948"/>
                  </a:moveTo>
                  <a:lnTo>
                    <a:pt x="1671" y="897"/>
                  </a:lnTo>
                  <a:cubicBezTo>
                    <a:pt x="1675" y="895"/>
                    <a:pt x="1679" y="897"/>
                    <a:pt x="1681" y="901"/>
                  </a:cubicBezTo>
                  <a:cubicBezTo>
                    <a:pt x="1683" y="904"/>
                    <a:pt x="1682" y="909"/>
                    <a:pt x="1678" y="911"/>
                  </a:cubicBezTo>
                  <a:lnTo>
                    <a:pt x="1578" y="962"/>
                  </a:lnTo>
                  <a:cubicBezTo>
                    <a:pt x="1574" y="964"/>
                    <a:pt x="1569" y="963"/>
                    <a:pt x="1567" y="959"/>
                  </a:cubicBezTo>
                  <a:cubicBezTo>
                    <a:pt x="1565" y="955"/>
                    <a:pt x="1567" y="950"/>
                    <a:pt x="1571" y="948"/>
                  </a:cubicBezTo>
                  <a:close/>
                  <a:moveTo>
                    <a:pt x="1727" y="868"/>
                  </a:moveTo>
                  <a:lnTo>
                    <a:pt x="1727" y="868"/>
                  </a:lnTo>
                  <a:cubicBezTo>
                    <a:pt x="1731" y="866"/>
                    <a:pt x="1736" y="867"/>
                    <a:pt x="1738" y="871"/>
                  </a:cubicBezTo>
                  <a:cubicBezTo>
                    <a:pt x="1740" y="875"/>
                    <a:pt x="1739" y="880"/>
                    <a:pt x="1735" y="882"/>
                  </a:cubicBezTo>
                  <a:lnTo>
                    <a:pt x="1735" y="882"/>
                  </a:lnTo>
                  <a:cubicBezTo>
                    <a:pt x="1731" y="884"/>
                    <a:pt x="1726" y="883"/>
                    <a:pt x="1724" y="879"/>
                  </a:cubicBezTo>
                  <a:cubicBezTo>
                    <a:pt x="1722" y="875"/>
                    <a:pt x="1724" y="870"/>
                    <a:pt x="1727" y="868"/>
                  </a:cubicBezTo>
                  <a:close/>
                  <a:moveTo>
                    <a:pt x="1785" y="839"/>
                  </a:moveTo>
                  <a:lnTo>
                    <a:pt x="1884" y="788"/>
                  </a:lnTo>
                  <a:cubicBezTo>
                    <a:pt x="1888" y="786"/>
                    <a:pt x="1893" y="788"/>
                    <a:pt x="1895" y="792"/>
                  </a:cubicBezTo>
                  <a:cubicBezTo>
                    <a:pt x="1897" y="796"/>
                    <a:pt x="1896" y="800"/>
                    <a:pt x="1892" y="802"/>
                  </a:cubicBezTo>
                  <a:lnTo>
                    <a:pt x="1792" y="853"/>
                  </a:lnTo>
                  <a:cubicBezTo>
                    <a:pt x="1788" y="855"/>
                    <a:pt x="1783" y="854"/>
                    <a:pt x="1781" y="850"/>
                  </a:cubicBezTo>
                  <a:cubicBezTo>
                    <a:pt x="1779" y="846"/>
                    <a:pt x="1781" y="841"/>
                    <a:pt x="1785" y="839"/>
                  </a:cubicBezTo>
                  <a:close/>
                  <a:moveTo>
                    <a:pt x="1943" y="761"/>
                  </a:moveTo>
                  <a:lnTo>
                    <a:pt x="1943" y="761"/>
                  </a:lnTo>
                  <a:cubicBezTo>
                    <a:pt x="1947" y="759"/>
                    <a:pt x="1951" y="761"/>
                    <a:pt x="1953" y="765"/>
                  </a:cubicBezTo>
                  <a:cubicBezTo>
                    <a:pt x="1955" y="769"/>
                    <a:pt x="1954" y="774"/>
                    <a:pt x="1950" y="776"/>
                  </a:cubicBezTo>
                  <a:lnTo>
                    <a:pt x="1950" y="776"/>
                  </a:lnTo>
                  <a:cubicBezTo>
                    <a:pt x="1946" y="777"/>
                    <a:pt x="1941" y="776"/>
                    <a:pt x="1939" y="772"/>
                  </a:cubicBezTo>
                  <a:cubicBezTo>
                    <a:pt x="1937" y="768"/>
                    <a:pt x="1939" y="763"/>
                    <a:pt x="1943" y="761"/>
                  </a:cubicBezTo>
                  <a:close/>
                  <a:moveTo>
                    <a:pt x="2001" y="735"/>
                  </a:moveTo>
                  <a:lnTo>
                    <a:pt x="2103" y="689"/>
                  </a:lnTo>
                  <a:cubicBezTo>
                    <a:pt x="2108" y="687"/>
                    <a:pt x="2112" y="689"/>
                    <a:pt x="2114" y="693"/>
                  </a:cubicBezTo>
                  <a:cubicBezTo>
                    <a:pt x="2116" y="697"/>
                    <a:pt x="2114" y="702"/>
                    <a:pt x="2110" y="704"/>
                  </a:cubicBezTo>
                  <a:lnTo>
                    <a:pt x="2008" y="749"/>
                  </a:lnTo>
                  <a:cubicBezTo>
                    <a:pt x="2004" y="751"/>
                    <a:pt x="1999" y="749"/>
                    <a:pt x="1997" y="745"/>
                  </a:cubicBezTo>
                  <a:cubicBezTo>
                    <a:pt x="1995" y="741"/>
                    <a:pt x="1997" y="737"/>
                    <a:pt x="2001" y="735"/>
                  </a:cubicBezTo>
                  <a:close/>
                  <a:moveTo>
                    <a:pt x="2162" y="663"/>
                  </a:moveTo>
                  <a:lnTo>
                    <a:pt x="2162" y="663"/>
                  </a:lnTo>
                  <a:cubicBezTo>
                    <a:pt x="2166" y="661"/>
                    <a:pt x="2170" y="663"/>
                    <a:pt x="2172" y="667"/>
                  </a:cubicBezTo>
                  <a:cubicBezTo>
                    <a:pt x="2174" y="671"/>
                    <a:pt x="2173" y="675"/>
                    <a:pt x="2169" y="677"/>
                  </a:cubicBezTo>
                  <a:lnTo>
                    <a:pt x="2169" y="677"/>
                  </a:lnTo>
                  <a:cubicBezTo>
                    <a:pt x="2165" y="679"/>
                    <a:pt x="2160" y="677"/>
                    <a:pt x="2158" y="673"/>
                  </a:cubicBezTo>
                  <a:cubicBezTo>
                    <a:pt x="2156" y="670"/>
                    <a:pt x="2158" y="665"/>
                    <a:pt x="2162" y="663"/>
                  </a:cubicBezTo>
                  <a:close/>
                  <a:moveTo>
                    <a:pt x="2220" y="637"/>
                  </a:moveTo>
                  <a:lnTo>
                    <a:pt x="2241" y="627"/>
                  </a:lnTo>
                  <a:lnTo>
                    <a:pt x="2324" y="594"/>
                  </a:lnTo>
                  <a:cubicBezTo>
                    <a:pt x="2329" y="593"/>
                    <a:pt x="2333" y="595"/>
                    <a:pt x="2335" y="599"/>
                  </a:cubicBezTo>
                  <a:cubicBezTo>
                    <a:pt x="2336" y="603"/>
                    <a:pt x="2334" y="608"/>
                    <a:pt x="2330" y="609"/>
                  </a:cubicBezTo>
                  <a:lnTo>
                    <a:pt x="2248" y="642"/>
                  </a:lnTo>
                  <a:lnTo>
                    <a:pt x="2227" y="651"/>
                  </a:lnTo>
                  <a:cubicBezTo>
                    <a:pt x="2223" y="653"/>
                    <a:pt x="2218" y="651"/>
                    <a:pt x="2216" y="647"/>
                  </a:cubicBezTo>
                  <a:cubicBezTo>
                    <a:pt x="2214" y="643"/>
                    <a:pt x="2216" y="638"/>
                    <a:pt x="2220" y="637"/>
                  </a:cubicBezTo>
                  <a:close/>
                  <a:moveTo>
                    <a:pt x="2383" y="571"/>
                  </a:moveTo>
                  <a:lnTo>
                    <a:pt x="2383" y="571"/>
                  </a:lnTo>
                  <a:cubicBezTo>
                    <a:pt x="2388" y="569"/>
                    <a:pt x="2392" y="571"/>
                    <a:pt x="2394" y="575"/>
                  </a:cubicBezTo>
                  <a:cubicBezTo>
                    <a:pt x="2396" y="579"/>
                    <a:pt x="2394" y="584"/>
                    <a:pt x="2390" y="586"/>
                  </a:cubicBezTo>
                  <a:lnTo>
                    <a:pt x="2390" y="586"/>
                  </a:lnTo>
                  <a:cubicBezTo>
                    <a:pt x="2386" y="587"/>
                    <a:pt x="2381" y="586"/>
                    <a:pt x="2380" y="582"/>
                  </a:cubicBezTo>
                  <a:cubicBezTo>
                    <a:pt x="2378" y="578"/>
                    <a:pt x="2379" y="573"/>
                    <a:pt x="2383" y="571"/>
                  </a:cubicBezTo>
                  <a:close/>
                  <a:moveTo>
                    <a:pt x="2443" y="547"/>
                  </a:moveTo>
                  <a:lnTo>
                    <a:pt x="2548" y="506"/>
                  </a:lnTo>
                  <a:cubicBezTo>
                    <a:pt x="2552" y="505"/>
                    <a:pt x="2556" y="507"/>
                    <a:pt x="2558" y="511"/>
                  </a:cubicBezTo>
                  <a:cubicBezTo>
                    <a:pt x="2560" y="515"/>
                    <a:pt x="2558" y="520"/>
                    <a:pt x="2554" y="521"/>
                  </a:cubicBezTo>
                  <a:lnTo>
                    <a:pt x="2449" y="562"/>
                  </a:lnTo>
                  <a:cubicBezTo>
                    <a:pt x="2445" y="564"/>
                    <a:pt x="2441" y="562"/>
                    <a:pt x="2439" y="558"/>
                  </a:cubicBezTo>
                  <a:cubicBezTo>
                    <a:pt x="2437" y="554"/>
                    <a:pt x="2439" y="549"/>
                    <a:pt x="2443" y="547"/>
                  </a:cubicBezTo>
                  <a:close/>
                  <a:moveTo>
                    <a:pt x="2608" y="484"/>
                  </a:moveTo>
                  <a:lnTo>
                    <a:pt x="2608" y="484"/>
                  </a:lnTo>
                  <a:cubicBezTo>
                    <a:pt x="2612" y="482"/>
                    <a:pt x="2616" y="484"/>
                    <a:pt x="2618" y="488"/>
                  </a:cubicBezTo>
                  <a:cubicBezTo>
                    <a:pt x="2620" y="492"/>
                    <a:pt x="2618" y="497"/>
                    <a:pt x="2613" y="499"/>
                  </a:cubicBezTo>
                  <a:lnTo>
                    <a:pt x="2613" y="499"/>
                  </a:lnTo>
                  <a:cubicBezTo>
                    <a:pt x="2609" y="500"/>
                    <a:pt x="2605" y="498"/>
                    <a:pt x="2603" y="494"/>
                  </a:cubicBezTo>
                  <a:cubicBezTo>
                    <a:pt x="2601" y="490"/>
                    <a:pt x="2603" y="485"/>
                    <a:pt x="2608" y="484"/>
                  </a:cubicBezTo>
                  <a:close/>
                  <a:moveTo>
                    <a:pt x="2668" y="463"/>
                  </a:moveTo>
                  <a:lnTo>
                    <a:pt x="2774" y="427"/>
                  </a:lnTo>
                  <a:cubicBezTo>
                    <a:pt x="2779" y="425"/>
                    <a:pt x="2783" y="427"/>
                    <a:pt x="2785" y="432"/>
                  </a:cubicBezTo>
                  <a:cubicBezTo>
                    <a:pt x="2786" y="436"/>
                    <a:pt x="2784" y="440"/>
                    <a:pt x="2780" y="442"/>
                  </a:cubicBezTo>
                  <a:lnTo>
                    <a:pt x="2674" y="478"/>
                  </a:lnTo>
                  <a:cubicBezTo>
                    <a:pt x="2669" y="479"/>
                    <a:pt x="2665" y="477"/>
                    <a:pt x="2663" y="473"/>
                  </a:cubicBezTo>
                  <a:cubicBezTo>
                    <a:pt x="2662" y="469"/>
                    <a:pt x="2664" y="464"/>
                    <a:pt x="2668" y="463"/>
                  </a:cubicBezTo>
                  <a:close/>
                  <a:moveTo>
                    <a:pt x="2835" y="406"/>
                  </a:moveTo>
                  <a:lnTo>
                    <a:pt x="2835" y="406"/>
                  </a:lnTo>
                  <a:cubicBezTo>
                    <a:pt x="2839" y="404"/>
                    <a:pt x="2843" y="406"/>
                    <a:pt x="2845" y="410"/>
                  </a:cubicBezTo>
                  <a:cubicBezTo>
                    <a:pt x="2847" y="415"/>
                    <a:pt x="2845" y="419"/>
                    <a:pt x="2840" y="421"/>
                  </a:cubicBezTo>
                  <a:lnTo>
                    <a:pt x="2840" y="421"/>
                  </a:lnTo>
                  <a:cubicBezTo>
                    <a:pt x="2836" y="422"/>
                    <a:pt x="2832" y="420"/>
                    <a:pt x="2830" y="416"/>
                  </a:cubicBezTo>
                  <a:cubicBezTo>
                    <a:pt x="2828" y="412"/>
                    <a:pt x="2831" y="408"/>
                    <a:pt x="2835" y="406"/>
                  </a:cubicBezTo>
                  <a:close/>
                  <a:moveTo>
                    <a:pt x="2896" y="385"/>
                  </a:moveTo>
                  <a:lnTo>
                    <a:pt x="2937" y="371"/>
                  </a:lnTo>
                  <a:lnTo>
                    <a:pt x="3003" y="352"/>
                  </a:lnTo>
                  <a:cubicBezTo>
                    <a:pt x="3007" y="350"/>
                    <a:pt x="3011" y="353"/>
                    <a:pt x="3013" y="357"/>
                  </a:cubicBezTo>
                  <a:cubicBezTo>
                    <a:pt x="3014" y="361"/>
                    <a:pt x="3012" y="366"/>
                    <a:pt x="3007" y="367"/>
                  </a:cubicBezTo>
                  <a:lnTo>
                    <a:pt x="2942" y="386"/>
                  </a:lnTo>
                  <a:lnTo>
                    <a:pt x="2901" y="400"/>
                  </a:lnTo>
                  <a:cubicBezTo>
                    <a:pt x="2897" y="402"/>
                    <a:pt x="2892" y="399"/>
                    <a:pt x="2891" y="395"/>
                  </a:cubicBezTo>
                  <a:cubicBezTo>
                    <a:pt x="2889" y="391"/>
                    <a:pt x="2891" y="387"/>
                    <a:pt x="2896" y="385"/>
                  </a:cubicBezTo>
                  <a:close/>
                  <a:moveTo>
                    <a:pt x="3064" y="334"/>
                  </a:moveTo>
                  <a:lnTo>
                    <a:pt x="3064" y="334"/>
                  </a:lnTo>
                  <a:cubicBezTo>
                    <a:pt x="3068" y="333"/>
                    <a:pt x="3073" y="335"/>
                    <a:pt x="3074" y="339"/>
                  </a:cubicBezTo>
                  <a:cubicBezTo>
                    <a:pt x="3075" y="343"/>
                    <a:pt x="3073" y="348"/>
                    <a:pt x="3069" y="349"/>
                  </a:cubicBezTo>
                  <a:lnTo>
                    <a:pt x="3069" y="349"/>
                  </a:lnTo>
                  <a:cubicBezTo>
                    <a:pt x="3065" y="350"/>
                    <a:pt x="3060" y="348"/>
                    <a:pt x="3059" y="344"/>
                  </a:cubicBezTo>
                  <a:cubicBezTo>
                    <a:pt x="3058" y="340"/>
                    <a:pt x="3060" y="335"/>
                    <a:pt x="3064" y="334"/>
                  </a:cubicBezTo>
                  <a:close/>
                  <a:moveTo>
                    <a:pt x="3126" y="316"/>
                  </a:moveTo>
                  <a:lnTo>
                    <a:pt x="3233" y="285"/>
                  </a:lnTo>
                  <a:cubicBezTo>
                    <a:pt x="3237" y="283"/>
                    <a:pt x="3242" y="286"/>
                    <a:pt x="3243" y="290"/>
                  </a:cubicBezTo>
                  <a:cubicBezTo>
                    <a:pt x="3244" y="294"/>
                    <a:pt x="3242" y="299"/>
                    <a:pt x="3238" y="300"/>
                  </a:cubicBezTo>
                  <a:lnTo>
                    <a:pt x="3130" y="331"/>
                  </a:lnTo>
                  <a:cubicBezTo>
                    <a:pt x="3126" y="333"/>
                    <a:pt x="3121" y="330"/>
                    <a:pt x="3120" y="326"/>
                  </a:cubicBezTo>
                  <a:cubicBezTo>
                    <a:pt x="3119" y="322"/>
                    <a:pt x="3121" y="317"/>
                    <a:pt x="3126" y="316"/>
                  </a:cubicBezTo>
                  <a:close/>
                  <a:moveTo>
                    <a:pt x="3295" y="267"/>
                  </a:moveTo>
                  <a:lnTo>
                    <a:pt x="3295" y="267"/>
                  </a:lnTo>
                  <a:cubicBezTo>
                    <a:pt x="3299" y="266"/>
                    <a:pt x="3304" y="268"/>
                    <a:pt x="3305" y="273"/>
                  </a:cubicBezTo>
                  <a:cubicBezTo>
                    <a:pt x="3306" y="277"/>
                    <a:pt x="3303" y="281"/>
                    <a:pt x="3299" y="282"/>
                  </a:cubicBezTo>
                  <a:lnTo>
                    <a:pt x="3299" y="282"/>
                  </a:lnTo>
                  <a:cubicBezTo>
                    <a:pt x="3295" y="283"/>
                    <a:pt x="3290" y="281"/>
                    <a:pt x="3289" y="277"/>
                  </a:cubicBezTo>
                  <a:cubicBezTo>
                    <a:pt x="3288" y="272"/>
                    <a:pt x="3291" y="268"/>
                    <a:pt x="3295" y="267"/>
                  </a:cubicBezTo>
                  <a:close/>
                  <a:moveTo>
                    <a:pt x="3357" y="252"/>
                  </a:moveTo>
                  <a:lnTo>
                    <a:pt x="3466" y="226"/>
                  </a:lnTo>
                  <a:cubicBezTo>
                    <a:pt x="3471" y="225"/>
                    <a:pt x="3475" y="227"/>
                    <a:pt x="3476" y="232"/>
                  </a:cubicBezTo>
                  <a:cubicBezTo>
                    <a:pt x="3477" y="236"/>
                    <a:pt x="3474" y="240"/>
                    <a:pt x="3470" y="241"/>
                  </a:cubicBezTo>
                  <a:lnTo>
                    <a:pt x="3361" y="267"/>
                  </a:lnTo>
                  <a:cubicBezTo>
                    <a:pt x="3357" y="268"/>
                    <a:pt x="3352" y="266"/>
                    <a:pt x="3351" y="262"/>
                  </a:cubicBezTo>
                  <a:cubicBezTo>
                    <a:pt x="3350" y="257"/>
                    <a:pt x="3353" y="253"/>
                    <a:pt x="3357" y="252"/>
                  </a:cubicBezTo>
                  <a:close/>
                  <a:moveTo>
                    <a:pt x="3528" y="211"/>
                  </a:moveTo>
                  <a:lnTo>
                    <a:pt x="3528" y="211"/>
                  </a:lnTo>
                  <a:cubicBezTo>
                    <a:pt x="3533" y="210"/>
                    <a:pt x="3537" y="212"/>
                    <a:pt x="3538" y="216"/>
                  </a:cubicBezTo>
                  <a:cubicBezTo>
                    <a:pt x="3539" y="221"/>
                    <a:pt x="3537" y="225"/>
                    <a:pt x="3532" y="226"/>
                  </a:cubicBezTo>
                  <a:lnTo>
                    <a:pt x="3532" y="226"/>
                  </a:lnTo>
                  <a:cubicBezTo>
                    <a:pt x="3528" y="227"/>
                    <a:pt x="3524" y="225"/>
                    <a:pt x="3523" y="220"/>
                  </a:cubicBezTo>
                  <a:cubicBezTo>
                    <a:pt x="3521" y="216"/>
                    <a:pt x="3524" y="212"/>
                    <a:pt x="3528" y="211"/>
                  </a:cubicBezTo>
                  <a:close/>
                  <a:moveTo>
                    <a:pt x="3591" y="196"/>
                  </a:moveTo>
                  <a:lnTo>
                    <a:pt x="3649" y="182"/>
                  </a:lnTo>
                  <a:lnTo>
                    <a:pt x="3700" y="172"/>
                  </a:lnTo>
                  <a:cubicBezTo>
                    <a:pt x="3705" y="171"/>
                    <a:pt x="3709" y="174"/>
                    <a:pt x="3710" y="178"/>
                  </a:cubicBezTo>
                  <a:cubicBezTo>
                    <a:pt x="3711" y="182"/>
                    <a:pt x="3708" y="186"/>
                    <a:pt x="3703" y="187"/>
                  </a:cubicBezTo>
                  <a:lnTo>
                    <a:pt x="3652" y="197"/>
                  </a:lnTo>
                  <a:lnTo>
                    <a:pt x="3594" y="211"/>
                  </a:lnTo>
                  <a:cubicBezTo>
                    <a:pt x="3590" y="212"/>
                    <a:pt x="3586" y="210"/>
                    <a:pt x="3585" y="205"/>
                  </a:cubicBezTo>
                  <a:cubicBezTo>
                    <a:pt x="3584" y="201"/>
                    <a:pt x="3586" y="197"/>
                    <a:pt x="3591" y="196"/>
                  </a:cubicBezTo>
                  <a:close/>
                  <a:moveTo>
                    <a:pt x="3763" y="160"/>
                  </a:moveTo>
                  <a:lnTo>
                    <a:pt x="3763" y="160"/>
                  </a:lnTo>
                  <a:cubicBezTo>
                    <a:pt x="3767" y="158"/>
                    <a:pt x="3771" y="161"/>
                    <a:pt x="3773" y="165"/>
                  </a:cubicBezTo>
                  <a:cubicBezTo>
                    <a:pt x="3774" y="170"/>
                    <a:pt x="3771" y="174"/>
                    <a:pt x="3767" y="175"/>
                  </a:cubicBezTo>
                  <a:lnTo>
                    <a:pt x="3767" y="175"/>
                  </a:lnTo>
                  <a:cubicBezTo>
                    <a:pt x="3762" y="176"/>
                    <a:pt x="3758" y="174"/>
                    <a:pt x="3757" y="169"/>
                  </a:cubicBezTo>
                  <a:cubicBezTo>
                    <a:pt x="3756" y="165"/>
                    <a:pt x="3759" y="161"/>
                    <a:pt x="3763" y="160"/>
                  </a:cubicBezTo>
                  <a:close/>
                  <a:moveTo>
                    <a:pt x="3826" y="147"/>
                  </a:moveTo>
                  <a:lnTo>
                    <a:pt x="3936" y="126"/>
                  </a:lnTo>
                  <a:cubicBezTo>
                    <a:pt x="3940" y="125"/>
                    <a:pt x="3945" y="128"/>
                    <a:pt x="3945" y="132"/>
                  </a:cubicBezTo>
                  <a:cubicBezTo>
                    <a:pt x="3946" y="137"/>
                    <a:pt x="3943" y="141"/>
                    <a:pt x="3939" y="142"/>
                  </a:cubicBezTo>
                  <a:lnTo>
                    <a:pt x="3829" y="163"/>
                  </a:lnTo>
                  <a:cubicBezTo>
                    <a:pt x="3825" y="164"/>
                    <a:pt x="3821" y="161"/>
                    <a:pt x="3820" y="157"/>
                  </a:cubicBezTo>
                  <a:cubicBezTo>
                    <a:pt x="3819" y="152"/>
                    <a:pt x="3822" y="148"/>
                    <a:pt x="3826" y="147"/>
                  </a:cubicBezTo>
                  <a:close/>
                  <a:moveTo>
                    <a:pt x="3998" y="114"/>
                  </a:moveTo>
                  <a:lnTo>
                    <a:pt x="3998" y="114"/>
                  </a:lnTo>
                  <a:cubicBezTo>
                    <a:pt x="4003" y="113"/>
                    <a:pt x="4007" y="115"/>
                    <a:pt x="4008" y="120"/>
                  </a:cubicBezTo>
                  <a:cubicBezTo>
                    <a:pt x="4009" y="124"/>
                    <a:pt x="4007" y="128"/>
                    <a:pt x="4002" y="129"/>
                  </a:cubicBezTo>
                  <a:lnTo>
                    <a:pt x="4002" y="129"/>
                  </a:lnTo>
                  <a:cubicBezTo>
                    <a:pt x="3998" y="130"/>
                    <a:pt x="3994" y="128"/>
                    <a:pt x="3993" y="124"/>
                  </a:cubicBezTo>
                  <a:cubicBezTo>
                    <a:pt x="3992" y="119"/>
                    <a:pt x="3994" y="115"/>
                    <a:pt x="3998" y="114"/>
                  </a:cubicBezTo>
                  <a:close/>
                  <a:moveTo>
                    <a:pt x="4063" y="104"/>
                  </a:moveTo>
                  <a:lnTo>
                    <a:pt x="4173" y="88"/>
                  </a:lnTo>
                  <a:cubicBezTo>
                    <a:pt x="4178" y="87"/>
                    <a:pt x="4182" y="91"/>
                    <a:pt x="4182" y="95"/>
                  </a:cubicBezTo>
                  <a:cubicBezTo>
                    <a:pt x="4183" y="99"/>
                    <a:pt x="4180" y="103"/>
                    <a:pt x="4176" y="104"/>
                  </a:cubicBezTo>
                  <a:lnTo>
                    <a:pt x="4065" y="120"/>
                  </a:lnTo>
                  <a:cubicBezTo>
                    <a:pt x="4060" y="121"/>
                    <a:pt x="4056" y="117"/>
                    <a:pt x="4056" y="113"/>
                  </a:cubicBezTo>
                  <a:cubicBezTo>
                    <a:pt x="4055" y="109"/>
                    <a:pt x="4058" y="105"/>
                    <a:pt x="4063" y="104"/>
                  </a:cubicBezTo>
                  <a:close/>
                  <a:moveTo>
                    <a:pt x="4236" y="79"/>
                  </a:moveTo>
                  <a:lnTo>
                    <a:pt x="4236" y="79"/>
                  </a:lnTo>
                  <a:cubicBezTo>
                    <a:pt x="4241" y="78"/>
                    <a:pt x="4245" y="81"/>
                    <a:pt x="4246" y="85"/>
                  </a:cubicBezTo>
                  <a:cubicBezTo>
                    <a:pt x="4247" y="90"/>
                    <a:pt x="4244" y="94"/>
                    <a:pt x="4239" y="95"/>
                  </a:cubicBezTo>
                  <a:lnTo>
                    <a:pt x="4239" y="95"/>
                  </a:lnTo>
                  <a:cubicBezTo>
                    <a:pt x="4235" y="96"/>
                    <a:pt x="4231" y="93"/>
                    <a:pt x="4230" y="88"/>
                  </a:cubicBezTo>
                  <a:cubicBezTo>
                    <a:pt x="4229" y="84"/>
                    <a:pt x="4232" y="80"/>
                    <a:pt x="4236" y="79"/>
                  </a:cubicBezTo>
                  <a:close/>
                  <a:moveTo>
                    <a:pt x="4300" y="70"/>
                  </a:moveTo>
                  <a:lnTo>
                    <a:pt x="4372" y="60"/>
                  </a:lnTo>
                  <a:lnTo>
                    <a:pt x="4412" y="56"/>
                  </a:lnTo>
                  <a:cubicBezTo>
                    <a:pt x="4416" y="55"/>
                    <a:pt x="4420" y="58"/>
                    <a:pt x="4420" y="63"/>
                  </a:cubicBezTo>
                  <a:cubicBezTo>
                    <a:pt x="4421" y="67"/>
                    <a:pt x="4418" y="71"/>
                    <a:pt x="4413" y="72"/>
                  </a:cubicBezTo>
                  <a:lnTo>
                    <a:pt x="4375" y="75"/>
                  </a:lnTo>
                  <a:lnTo>
                    <a:pt x="4302" y="86"/>
                  </a:lnTo>
                  <a:cubicBezTo>
                    <a:pt x="4298" y="86"/>
                    <a:pt x="4294" y="83"/>
                    <a:pt x="4293" y="79"/>
                  </a:cubicBezTo>
                  <a:cubicBezTo>
                    <a:pt x="4293" y="75"/>
                    <a:pt x="4296" y="71"/>
                    <a:pt x="4300" y="70"/>
                  </a:cubicBezTo>
                  <a:close/>
                  <a:moveTo>
                    <a:pt x="4475" y="49"/>
                  </a:moveTo>
                  <a:lnTo>
                    <a:pt x="4475" y="49"/>
                  </a:lnTo>
                  <a:cubicBezTo>
                    <a:pt x="4479" y="49"/>
                    <a:pt x="4483" y="52"/>
                    <a:pt x="4484" y="56"/>
                  </a:cubicBezTo>
                  <a:cubicBezTo>
                    <a:pt x="4485" y="61"/>
                    <a:pt x="4481" y="65"/>
                    <a:pt x="4477" y="65"/>
                  </a:cubicBezTo>
                  <a:lnTo>
                    <a:pt x="4477" y="65"/>
                  </a:lnTo>
                  <a:cubicBezTo>
                    <a:pt x="4473" y="66"/>
                    <a:pt x="4469" y="63"/>
                    <a:pt x="4468" y="58"/>
                  </a:cubicBezTo>
                  <a:cubicBezTo>
                    <a:pt x="4468" y="54"/>
                    <a:pt x="4471" y="50"/>
                    <a:pt x="4475" y="49"/>
                  </a:cubicBezTo>
                  <a:close/>
                  <a:moveTo>
                    <a:pt x="4539" y="43"/>
                  </a:moveTo>
                  <a:lnTo>
                    <a:pt x="4650" y="32"/>
                  </a:lnTo>
                  <a:cubicBezTo>
                    <a:pt x="4655" y="32"/>
                    <a:pt x="4659" y="35"/>
                    <a:pt x="4659" y="39"/>
                  </a:cubicBezTo>
                  <a:cubicBezTo>
                    <a:pt x="4660" y="44"/>
                    <a:pt x="4656" y="48"/>
                    <a:pt x="4652" y="48"/>
                  </a:cubicBezTo>
                  <a:lnTo>
                    <a:pt x="4540" y="59"/>
                  </a:lnTo>
                  <a:cubicBezTo>
                    <a:pt x="4536" y="59"/>
                    <a:pt x="4532" y="56"/>
                    <a:pt x="4532" y="52"/>
                  </a:cubicBezTo>
                  <a:cubicBezTo>
                    <a:pt x="4531" y="47"/>
                    <a:pt x="4535" y="44"/>
                    <a:pt x="4539" y="43"/>
                  </a:cubicBezTo>
                  <a:close/>
                  <a:moveTo>
                    <a:pt x="4714" y="26"/>
                  </a:moveTo>
                  <a:lnTo>
                    <a:pt x="4714" y="26"/>
                  </a:lnTo>
                  <a:cubicBezTo>
                    <a:pt x="4718" y="25"/>
                    <a:pt x="4722" y="28"/>
                    <a:pt x="4723" y="33"/>
                  </a:cubicBezTo>
                  <a:cubicBezTo>
                    <a:pt x="4723" y="37"/>
                    <a:pt x="4720" y="41"/>
                    <a:pt x="4716" y="42"/>
                  </a:cubicBezTo>
                  <a:lnTo>
                    <a:pt x="4716" y="42"/>
                  </a:lnTo>
                  <a:cubicBezTo>
                    <a:pt x="4711" y="42"/>
                    <a:pt x="4707" y="39"/>
                    <a:pt x="4707" y="35"/>
                  </a:cubicBezTo>
                  <a:cubicBezTo>
                    <a:pt x="4706" y="30"/>
                    <a:pt x="4709" y="26"/>
                    <a:pt x="4714" y="26"/>
                  </a:cubicBezTo>
                  <a:close/>
                  <a:moveTo>
                    <a:pt x="4778" y="21"/>
                  </a:moveTo>
                  <a:lnTo>
                    <a:pt x="4890" y="15"/>
                  </a:lnTo>
                  <a:cubicBezTo>
                    <a:pt x="4895" y="15"/>
                    <a:pt x="4898" y="18"/>
                    <a:pt x="4899" y="23"/>
                  </a:cubicBezTo>
                  <a:cubicBezTo>
                    <a:pt x="4899" y="27"/>
                    <a:pt x="4895" y="31"/>
                    <a:pt x="4891" y="31"/>
                  </a:cubicBezTo>
                  <a:lnTo>
                    <a:pt x="4779" y="37"/>
                  </a:lnTo>
                  <a:cubicBezTo>
                    <a:pt x="4775" y="37"/>
                    <a:pt x="4771" y="34"/>
                    <a:pt x="4771" y="30"/>
                  </a:cubicBezTo>
                  <a:cubicBezTo>
                    <a:pt x="4770" y="25"/>
                    <a:pt x="4774" y="21"/>
                    <a:pt x="4778" y="21"/>
                  </a:cubicBezTo>
                  <a:close/>
                  <a:moveTo>
                    <a:pt x="4954" y="12"/>
                  </a:moveTo>
                  <a:lnTo>
                    <a:pt x="4954" y="12"/>
                  </a:lnTo>
                  <a:cubicBezTo>
                    <a:pt x="4958" y="11"/>
                    <a:pt x="4962" y="15"/>
                    <a:pt x="4962" y="19"/>
                  </a:cubicBezTo>
                  <a:cubicBezTo>
                    <a:pt x="4963" y="23"/>
                    <a:pt x="4959" y="27"/>
                    <a:pt x="4955" y="28"/>
                  </a:cubicBezTo>
                  <a:lnTo>
                    <a:pt x="4955" y="28"/>
                  </a:lnTo>
                  <a:cubicBezTo>
                    <a:pt x="4951" y="28"/>
                    <a:pt x="4947" y="24"/>
                    <a:pt x="4946" y="20"/>
                  </a:cubicBezTo>
                  <a:cubicBezTo>
                    <a:pt x="4946" y="16"/>
                    <a:pt x="4950" y="12"/>
                    <a:pt x="4954" y="12"/>
                  </a:cubicBezTo>
                  <a:close/>
                  <a:moveTo>
                    <a:pt x="5018" y="8"/>
                  </a:moveTo>
                  <a:lnTo>
                    <a:pt x="5102" y="3"/>
                  </a:lnTo>
                  <a:lnTo>
                    <a:pt x="5130" y="3"/>
                  </a:lnTo>
                  <a:cubicBezTo>
                    <a:pt x="5135" y="3"/>
                    <a:pt x="5138" y="7"/>
                    <a:pt x="5138" y="11"/>
                  </a:cubicBezTo>
                  <a:cubicBezTo>
                    <a:pt x="5138" y="16"/>
                    <a:pt x="5135" y="19"/>
                    <a:pt x="5130" y="19"/>
                  </a:cubicBezTo>
                  <a:lnTo>
                    <a:pt x="5103" y="19"/>
                  </a:lnTo>
                  <a:lnTo>
                    <a:pt x="5019" y="24"/>
                  </a:lnTo>
                  <a:cubicBezTo>
                    <a:pt x="5014" y="24"/>
                    <a:pt x="5011" y="21"/>
                    <a:pt x="5010" y="17"/>
                  </a:cubicBezTo>
                  <a:cubicBezTo>
                    <a:pt x="5010" y="12"/>
                    <a:pt x="5014" y="8"/>
                    <a:pt x="5018" y="8"/>
                  </a:cubicBezTo>
                  <a:close/>
                  <a:moveTo>
                    <a:pt x="5194" y="3"/>
                  </a:moveTo>
                  <a:lnTo>
                    <a:pt x="5194" y="3"/>
                  </a:lnTo>
                  <a:cubicBezTo>
                    <a:pt x="5198" y="2"/>
                    <a:pt x="5202" y="6"/>
                    <a:pt x="5202" y="10"/>
                  </a:cubicBezTo>
                  <a:cubicBezTo>
                    <a:pt x="5203" y="15"/>
                    <a:pt x="5199" y="18"/>
                    <a:pt x="5195" y="19"/>
                  </a:cubicBezTo>
                  <a:lnTo>
                    <a:pt x="5195" y="19"/>
                  </a:lnTo>
                  <a:cubicBezTo>
                    <a:pt x="5190" y="19"/>
                    <a:pt x="5187" y="16"/>
                    <a:pt x="5186" y="11"/>
                  </a:cubicBezTo>
                  <a:cubicBezTo>
                    <a:pt x="5186" y="7"/>
                    <a:pt x="5189" y="3"/>
                    <a:pt x="5194" y="3"/>
                  </a:cubicBezTo>
                  <a:close/>
                  <a:moveTo>
                    <a:pt x="5258" y="2"/>
                  </a:moveTo>
                  <a:lnTo>
                    <a:pt x="5370" y="1"/>
                  </a:lnTo>
                  <a:cubicBezTo>
                    <a:pt x="5375" y="1"/>
                    <a:pt x="5378" y="5"/>
                    <a:pt x="5378" y="9"/>
                  </a:cubicBezTo>
                  <a:cubicBezTo>
                    <a:pt x="5378" y="14"/>
                    <a:pt x="5375" y="17"/>
                    <a:pt x="5370" y="17"/>
                  </a:cubicBezTo>
                  <a:lnTo>
                    <a:pt x="5258" y="18"/>
                  </a:lnTo>
                  <a:cubicBezTo>
                    <a:pt x="5254" y="18"/>
                    <a:pt x="5250" y="15"/>
                    <a:pt x="5250" y="10"/>
                  </a:cubicBezTo>
                  <a:cubicBezTo>
                    <a:pt x="5250" y="6"/>
                    <a:pt x="5254" y="2"/>
                    <a:pt x="5258" y="2"/>
                  </a:cubicBezTo>
                  <a:close/>
                  <a:moveTo>
                    <a:pt x="5434" y="1"/>
                  </a:moveTo>
                  <a:lnTo>
                    <a:pt x="5434" y="1"/>
                  </a:lnTo>
                  <a:cubicBezTo>
                    <a:pt x="5438" y="0"/>
                    <a:pt x="5442" y="4"/>
                    <a:pt x="5442" y="8"/>
                  </a:cubicBezTo>
                  <a:cubicBezTo>
                    <a:pt x="5443" y="13"/>
                    <a:pt x="5439" y="16"/>
                    <a:pt x="5435" y="17"/>
                  </a:cubicBezTo>
                  <a:lnTo>
                    <a:pt x="5435" y="17"/>
                  </a:lnTo>
                  <a:cubicBezTo>
                    <a:pt x="5430" y="17"/>
                    <a:pt x="5427" y="14"/>
                    <a:pt x="5426" y="9"/>
                  </a:cubicBezTo>
                  <a:cubicBezTo>
                    <a:pt x="5426" y="5"/>
                    <a:pt x="5429" y="1"/>
                    <a:pt x="5434" y="1"/>
                  </a:cubicBezTo>
                  <a:close/>
                  <a:moveTo>
                    <a:pt x="5499" y="2"/>
                  </a:moveTo>
                  <a:lnTo>
                    <a:pt x="5610" y="6"/>
                  </a:lnTo>
                  <a:cubicBezTo>
                    <a:pt x="5615" y="6"/>
                    <a:pt x="5618" y="10"/>
                    <a:pt x="5618" y="14"/>
                  </a:cubicBezTo>
                  <a:cubicBezTo>
                    <a:pt x="5618" y="19"/>
                    <a:pt x="5614" y="22"/>
                    <a:pt x="5610" y="22"/>
                  </a:cubicBezTo>
                  <a:lnTo>
                    <a:pt x="5498" y="18"/>
                  </a:lnTo>
                  <a:cubicBezTo>
                    <a:pt x="5494" y="17"/>
                    <a:pt x="5490" y="14"/>
                    <a:pt x="5490" y="9"/>
                  </a:cubicBezTo>
                  <a:cubicBezTo>
                    <a:pt x="5490" y="5"/>
                    <a:pt x="5494" y="1"/>
                    <a:pt x="5499" y="2"/>
                  </a:cubicBezTo>
                  <a:close/>
                  <a:moveTo>
                    <a:pt x="5674" y="8"/>
                  </a:moveTo>
                  <a:lnTo>
                    <a:pt x="5674" y="8"/>
                  </a:lnTo>
                  <a:cubicBezTo>
                    <a:pt x="5679" y="8"/>
                    <a:pt x="5682" y="12"/>
                    <a:pt x="5682" y="16"/>
                  </a:cubicBezTo>
                  <a:cubicBezTo>
                    <a:pt x="5682" y="21"/>
                    <a:pt x="5679" y="24"/>
                    <a:pt x="5674" y="24"/>
                  </a:cubicBezTo>
                  <a:lnTo>
                    <a:pt x="5674" y="24"/>
                  </a:lnTo>
                  <a:cubicBezTo>
                    <a:pt x="5670" y="24"/>
                    <a:pt x="5666" y="21"/>
                    <a:pt x="5666" y="16"/>
                  </a:cubicBezTo>
                  <a:cubicBezTo>
                    <a:pt x="5666" y="12"/>
                    <a:pt x="5670" y="8"/>
                    <a:pt x="5674" y="8"/>
                  </a:cubicBezTo>
                  <a:close/>
                  <a:moveTo>
                    <a:pt x="5738" y="11"/>
                  </a:moveTo>
                  <a:lnTo>
                    <a:pt x="5834" y="14"/>
                  </a:lnTo>
                  <a:lnTo>
                    <a:pt x="5851" y="16"/>
                  </a:lnTo>
                  <a:cubicBezTo>
                    <a:pt x="5855" y="16"/>
                    <a:pt x="5858" y="20"/>
                    <a:pt x="5858" y="25"/>
                  </a:cubicBezTo>
                  <a:cubicBezTo>
                    <a:pt x="5858" y="29"/>
                    <a:pt x="5854" y="32"/>
                    <a:pt x="5849" y="32"/>
                  </a:cubicBezTo>
                  <a:lnTo>
                    <a:pt x="5833" y="30"/>
                  </a:lnTo>
                  <a:lnTo>
                    <a:pt x="5738" y="27"/>
                  </a:lnTo>
                  <a:cubicBezTo>
                    <a:pt x="5733" y="27"/>
                    <a:pt x="5730" y="23"/>
                    <a:pt x="5730" y="19"/>
                  </a:cubicBezTo>
                  <a:cubicBezTo>
                    <a:pt x="5730" y="14"/>
                    <a:pt x="5734" y="11"/>
                    <a:pt x="5738" y="11"/>
                  </a:cubicBezTo>
                  <a:close/>
                  <a:moveTo>
                    <a:pt x="5914" y="21"/>
                  </a:moveTo>
                  <a:lnTo>
                    <a:pt x="5914" y="21"/>
                  </a:lnTo>
                  <a:cubicBezTo>
                    <a:pt x="5919" y="22"/>
                    <a:pt x="5922" y="25"/>
                    <a:pt x="5922" y="30"/>
                  </a:cubicBezTo>
                  <a:cubicBezTo>
                    <a:pt x="5921" y="34"/>
                    <a:pt x="5918" y="38"/>
                    <a:pt x="5913" y="37"/>
                  </a:cubicBezTo>
                  <a:lnTo>
                    <a:pt x="5913" y="37"/>
                  </a:lnTo>
                  <a:cubicBezTo>
                    <a:pt x="5909" y="37"/>
                    <a:pt x="5905" y="33"/>
                    <a:pt x="5906" y="29"/>
                  </a:cubicBezTo>
                  <a:cubicBezTo>
                    <a:pt x="5906" y="24"/>
                    <a:pt x="5910" y="21"/>
                    <a:pt x="5914" y="21"/>
                  </a:cubicBezTo>
                  <a:close/>
                  <a:moveTo>
                    <a:pt x="5978" y="27"/>
                  </a:moveTo>
                  <a:lnTo>
                    <a:pt x="6090" y="36"/>
                  </a:lnTo>
                  <a:cubicBezTo>
                    <a:pt x="6094" y="37"/>
                    <a:pt x="6097" y="41"/>
                    <a:pt x="6097" y="45"/>
                  </a:cubicBezTo>
                  <a:cubicBezTo>
                    <a:pt x="6097" y="49"/>
                    <a:pt x="6093" y="53"/>
                    <a:pt x="6088" y="52"/>
                  </a:cubicBezTo>
                  <a:lnTo>
                    <a:pt x="5977" y="43"/>
                  </a:lnTo>
                  <a:cubicBezTo>
                    <a:pt x="5972" y="42"/>
                    <a:pt x="5969" y="38"/>
                    <a:pt x="5970" y="34"/>
                  </a:cubicBezTo>
                  <a:cubicBezTo>
                    <a:pt x="5970" y="30"/>
                    <a:pt x="5974" y="26"/>
                    <a:pt x="5978" y="27"/>
                  </a:cubicBezTo>
                  <a:close/>
                  <a:moveTo>
                    <a:pt x="6153" y="42"/>
                  </a:moveTo>
                  <a:lnTo>
                    <a:pt x="6153" y="42"/>
                  </a:lnTo>
                  <a:cubicBezTo>
                    <a:pt x="6158" y="42"/>
                    <a:pt x="6161" y="46"/>
                    <a:pt x="6161" y="50"/>
                  </a:cubicBezTo>
                  <a:cubicBezTo>
                    <a:pt x="6161" y="55"/>
                    <a:pt x="6157" y="58"/>
                    <a:pt x="6152" y="58"/>
                  </a:cubicBezTo>
                  <a:lnTo>
                    <a:pt x="6152" y="58"/>
                  </a:lnTo>
                  <a:cubicBezTo>
                    <a:pt x="6148" y="57"/>
                    <a:pt x="6145" y="54"/>
                    <a:pt x="6145" y="49"/>
                  </a:cubicBezTo>
                  <a:cubicBezTo>
                    <a:pt x="6145" y="45"/>
                    <a:pt x="6149" y="41"/>
                    <a:pt x="6153" y="42"/>
                  </a:cubicBezTo>
                  <a:close/>
                  <a:moveTo>
                    <a:pt x="6218" y="48"/>
                  </a:moveTo>
                  <a:lnTo>
                    <a:pt x="6329" y="62"/>
                  </a:lnTo>
                  <a:cubicBezTo>
                    <a:pt x="6333" y="63"/>
                    <a:pt x="6336" y="67"/>
                    <a:pt x="6336" y="71"/>
                  </a:cubicBezTo>
                  <a:cubicBezTo>
                    <a:pt x="6335" y="76"/>
                    <a:pt x="6331" y="79"/>
                    <a:pt x="6327" y="78"/>
                  </a:cubicBezTo>
                  <a:lnTo>
                    <a:pt x="6216" y="64"/>
                  </a:lnTo>
                  <a:cubicBezTo>
                    <a:pt x="6211" y="63"/>
                    <a:pt x="6208" y="59"/>
                    <a:pt x="6209" y="55"/>
                  </a:cubicBezTo>
                  <a:cubicBezTo>
                    <a:pt x="6209" y="51"/>
                    <a:pt x="6213" y="47"/>
                    <a:pt x="6218" y="48"/>
                  </a:cubicBezTo>
                  <a:close/>
                  <a:moveTo>
                    <a:pt x="6392" y="71"/>
                  </a:moveTo>
                  <a:lnTo>
                    <a:pt x="6392" y="71"/>
                  </a:lnTo>
                  <a:cubicBezTo>
                    <a:pt x="6396" y="71"/>
                    <a:pt x="6400" y="75"/>
                    <a:pt x="6399" y="80"/>
                  </a:cubicBezTo>
                  <a:cubicBezTo>
                    <a:pt x="6399" y="84"/>
                    <a:pt x="6395" y="87"/>
                    <a:pt x="6390" y="86"/>
                  </a:cubicBezTo>
                  <a:lnTo>
                    <a:pt x="6390" y="86"/>
                  </a:lnTo>
                  <a:cubicBezTo>
                    <a:pt x="6386" y="86"/>
                    <a:pt x="6383" y="82"/>
                    <a:pt x="6383" y="78"/>
                  </a:cubicBezTo>
                  <a:cubicBezTo>
                    <a:pt x="6384" y="73"/>
                    <a:pt x="6388" y="70"/>
                    <a:pt x="6392" y="71"/>
                  </a:cubicBezTo>
                  <a:close/>
                  <a:moveTo>
                    <a:pt x="6456" y="79"/>
                  </a:moveTo>
                  <a:lnTo>
                    <a:pt x="6561" y="93"/>
                  </a:lnTo>
                  <a:lnTo>
                    <a:pt x="6567" y="94"/>
                  </a:lnTo>
                  <a:cubicBezTo>
                    <a:pt x="6571" y="94"/>
                    <a:pt x="6574" y="98"/>
                    <a:pt x="6573" y="103"/>
                  </a:cubicBezTo>
                  <a:cubicBezTo>
                    <a:pt x="6573" y="107"/>
                    <a:pt x="6569" y="110"/>
                    <a:pt x="6564" y="109"/>
                  </a:cubicBezTo>
                  <a:lnTo>
                    <a:pt x="6559" y="108"/>
                  </a:lnTo>
                  <a:lnTo>
                    <a:pt x="6454" y="95"/>
                  </a:lnTo>
                  <a:cubicBezTo>
                    <a:pt x="6449" y="94"/>
                    <a:pt x="6446" y="90"/>
                    <a:pt x="6447" y="86"/>
                  </a:cubicBezTo>
                  <a:cubicBezTo>
                    <a:pt x="6447" y="81"/>
                    <a:pt x="6451" y="78"/>
                    <a:pt x="6456" y="79"/>
                  </a:cubicBezTo>
                  <a:close/>
                  <a:moveTo>
                    <a:pt x="6630" y="105"/>
                  </a:moveTo>
                  <a:lnTo>
                    <a:pt x="6630" y="105"/>
                  </a:lnTo>
                  <a:cubicBezTo>
                    <a:pt x="6634" y="105"/>
                    <a:pt x="6637" y="109"/>
                    <a:pt x="6637" y="114"/>
                  </a:cubicBezTo>
                  <a:cubicBezTo>
                    <a:pt x="6636" y="118"/>
                    <a:pt x="6632" y="121"/>
                    <a:pt x="6628" y="120"/>
                  </a:cubicBezTo>
                  <a:lnTo>
                    <a:pt x="6628" y="120"/>
                  </a:lnTo>
                  <a:cubicBezTo>
                    <a:pt x="6623" y="120"/>
                    <a:pt x="6620" y="116"/>
                    <a:pt x="6621" y="112"/>
                  </a:cubicBezTo>
                  <a:cubicBezTo>
                    <a:pt x="6621" y="107"/>
                    <a:pt x="6625" y="104"/>
                    <a:pt x="6630" y="105"/>
                  </a:cubicBezTo>
                  <a:close/>
                  <a:moveTo>
                    <a:pt x="6693" y="116"/>
                  </a:moveTo>
                  <a:lnTo>
                    <a:pt x="6803" y="135"/>
                  </a:lnTo>
                  <a:cubicBezTo>
                    <a:pt x="6808" y="136"/>
                    <a:pt x="6811" y="140"/>
                    <a:pt x="6810" y="145"/>
                  </a:cubicBezTo>
                  <a:cubicBezTo>
                    <a:pt x="6809" y="149"/>
                    <a:pt x="6805" y="152"/>
                    <a:pt x="6801" y="151"/>
                  </a:cubicBezTo>
                  <a:lnTo>
                    <a:pt x="6690" y="132"/>
                  </a:lnTo>
                  <a:cubicBezTo>
                    <a:pt x="6686" y="131"/>
                    <a:pt x="6683" y="127"/>
                    <a:pt x="6684" y="122"/>
                  </a:cubicBezTo>
                  <a:cubicBezTo>
                    <a:pt x="6685" y="118"/>
                    <a:pt x="6689" y="115"/>
                    <a:pt x="6693" y="116"/>
                  </a:cubicBezTo>
                  <a:close/>
                  <a:moveTo>
                    <a:pt x="6866" y="147"/>
                  </a:moveTo>
                  <a:lnTo>
                    <a:pt x="6866" y="147"/>
                  </a:lnTo>
                  <a:cubicBezTo>
                    <a:pt x="6870" y="147"/>
                    <a:pt x="6873" y="151"/>
                    <a:pt x="6873" y="155"/>
                  </a:cubicBezTo>
                  <a:cubicBezTo>
                    <a:pt x="6872" y="160"/>
                    <a:pt x="6868" y="163"/>
                    <a:pt x="6864" y="162"/>
                  </a:cubicBezTo>
                  <a:lnTo>
                    <a:pt x="6864" y="162"/>
                  </a:lnTo>
                  <a:cubicBezTo>
                    <a:pt x="6860" y="162"/>
                    <a:pt x="6856" y="158"/>
                    <a:pt x="6857" y="153"/>
                  </a:cubicBezTo>
                  <a:cubicBezTo>
                    <a:pt x="6858" y="149"/>
                    <a:pt x="6862" y="146"/>
                    <a:pt x="6866" y="147"/>
                  </a:cubicBezTo>
                  <a:close/>
                  <a:moveTo>
                    <a:pt x="6930" y="158"/>
                  </a:moveTo>
                  <a:lnTo>
                    <a:pt x="7039" y="183"/>
                  </a:lnTo>
                  <a:cubicBezTo>
                    <a:pt x="7043" y="183"/>
                    <a:pt x="7046" y="188"/>
                    <a:pt x="7045" y="192"/>
                  </a:cubicBezTo>
                  <a:cubicBezTo>
                    <a:pt x="7044" y="196"/>
                    <a:pt x="7040" y="199"/>
                    <a:pt x="7036" y="198"/>
                  </a:cubicBezTo>
                  <a:lnTo>
                    <a:pt x="6926" y="174"/>
                  </a:lnTo>
                  <a:cubicBezTo>
                    <a:pt x="6922" y="173"/>
                    <a:pt x="6919" y="168"/>
                    <a:pt x="6920" y="164"/>
                  </a:cubicBezTo>
                  <a:cubicBezTo>
                    <a:pt x="6921" y="160"/>
                    <a:pt x="6925" y="157"/>
                    <a:pt x="6930" y="158"/>
                  </a:cubicBezTo>
                  <a:close/>
                  <a:moveTo>
                    <a:pt x="7101" y="196"/>
                  </a:moveTo>
                  <a:lnTo>
                    <a:pt x="7101" y="196"/>
                  </a:lnTo>
                  <a:cubicBezTo>
                    <a:pt x="7106" y="197"/>
                    <a:pt x="7108" y="202"/>
                    <a:pt x="7108" y="206"/>
                  </a:cubicBezTo>
                  <a:cubicBezTo>
                    <a:pt x="7107" y="210"/>
                    <a:pt x="7102" y="213"/>
                    <a:pt x="7098" y="212"/>
                  </a:cubicBezTo>
                  <a:lnTo>
                    <a:pt x="7098" y="212"/>
                  </a:lnTo>
                  <a:cubicBezTo>
                    <a:pt x="7094" y="211"/>
                    <a:pt x="7091" y="207"/>
                    <a:pt x="7092" y="203"/>
                  </a:cubicBezTo>
                  <a:cubicBezTo>
                    <a:pt x="7093" y="198"/>
                    <a:pt x="7097" y="196"/>
                    <a:pt x="7101" y="196"/>
                  </a:cubicBezTo>
                  <a:close/>
                  <a:moveTo>
                    <a:pt x="7164" y="210"/>
                  </a:moveTo>
                  <a:lnTo>
                    <a:pt x="7273" y="235"/>
                  </a:lnTo>
                  <a:cubicBezTo>
                    <a:pt x="7278" y="236"/>
                    <a:pt x="7280" y="240"/>
                    <a:pt x="7279" y="244"/>
                  </a:cubicBezTo>
                  <a:cubicBezTo>
                    <a:pt x="7278" y="249"/>
                    <a:pt x="7274" y="251"/>
                    <a:pt x="7270" y="250"/>
                  </a:cubicBezTo>
                  <a:lnTo>
                    <a:pt x="7160" y="226"/>
                  </a:lnTo>
                  <a:cubicBezTo>
                    <a:pt x="7156" y="225"/>
                    <a:pt x="7153" y="221"/>
                    <a:pt x="7154" y="217"/>
                  </a:cubicBezTo>
                  <a:cubicBezTo>
                    <a:pt x="7155" y="212"/>
                    <a:pt x="7160" y="209"/>
                    <a:pt x="7164" y="210"/>
                  </a:cubicBezTo>
                  <a:close/>
                  <a:moveTo>
                    <a:pt x="7335" y="251"/>
                  </a:moveTo>
                  <a:lnTo>
                    <a:pt x="7335" y="251"/>
                  </a:lnTo>
                  <a:cubicBezTo>
                    <a:pt x="7340" y="253"/>
                    <a:pt x="7342" y="257"/>
                    <a:pt x="7341" y="261"/>
                  </a:cubicBezTo>
                  <a:cubicBezTo>
                    <a:pt x="7340" y="266"/>
                    <a:pt x="7336" y="268"/>
                    <a:pt x="7331" y="267"/>
                  </a:cubicBezTo>
                  <a:lnTo>
                    <a:pt x="7331" y="267"/>
                  </a:lnTo>
                  <a:cubicBezTo>
                    <a:pt x="7327" y="266"/>
                    <a:pt x="7324" y="261"/>
                    <a:pt x="7326" y="257"/>
                  </a:cubicBezTo>
                  <a:cubicBezTo>
                    <a:pt x="7327" y="253"/>
                    <a:pt x="7331" y="250"/>
                    <a:pt x="7335" y="251"/>
                  </a:cubicBezTo>
                  <a:close/>
                  <a:moveTo>
                    <a:pt x="7397" y="268"/>
                  </a:moveTo>
                  <a:lnTo>
                    <a:pt x="7505" y="298"/>
                  </a:lnTo>
                  <a:cubicBezTo>
                    <a:pt x="7509" y="299"/>
                    <a:pt x="7512" y="304"/>
                    <a:pt x="7511" y="308"/>
                  </a:cubicBezTo>
                  <a:cubicBezTo>
                    <a:pt x="7510" y="312"/>
                    <a:pt x="7505" y="315"/>
                    <a:pt x="7501" y="313"/>
                  </a:cubicBezTo>
                  <a:lnTo>
                    <a:pt x="7393" y="284"/>
                  </a:lnTo>
                  <a:cubicBezTo>
                    <a:pt x="7389" y="283"/>
                    <a:pt x="7386" y="278"/>
                    <a:pt x="7387" y="274"/>
                  </a:cubicBezTo>
                  <a:cubicBezTo>
                    <a:pt x="7388" y="270"/>
                    <a:pt x="7393" y="267"/>
                    <a:pt x="7397" y="268"/>
                  </a:cubicBezTo>
                  <a:close/>
                  <a:moveTo>
                    <a:pt x="7567" y="315"/>
                  </a:moveTo>
                  <a:lnTo>
                    <a:pt x="7567" y="315"/>
                  </a:lnTo>
                  <a:cubicBezTo>
                    <a:pt x="7571" y="316"/>
                    <a:pt x="7574" y="320"/>
                    <a:pt x="7573" y="325"/>
                  </a:cubicBezTo>
                  <a:cubicBezTo>
                    <a:pt x="7571" y="329"/>
                    <a:pt x="7567" y="332"/>
                    <a:pt x="7563" y="330"/>
                  </a:cubicBezTo>
                  <a:lnTo>
                    <a:pt x="7563" y="330"/>
                  </a:lnTo>
                  <a:cubicBezTo>
                    <a:pt x="7558" y="329"/>
                    <a:pt x="7556" y="325"/>
                    <a:pt x="7557" y="321"/>
                  </a:cubicBezTo>
                  <a:cubicBezTo>
                    <a:pt x="7558" y="316"/>
                    <a:pt x="7563" y="314"/>
                    <a:pt x="7567" y="315"/>
                  </a:cubicBezTo>
                  <a:close/>
                  <a:moveTo>
                    <a:pt x="7629" y="332"/>
                  </a:moveTo>
                  <a:lnTo>
                    <a:pt x="7636" y="334"/>
                  </a:lnTo>
                  <a:lnTo>
                    <a:pt x="7736" y="366"/>
                  </a:lnTo>
                  <a:cubicBezTo>
                    <a:pt x="7740" y="368"/>
                    <a:pt x="7742" y="372"/>
                    <a:pt x="7741" y="376"/>
                  </a:cubicBezTo>
                  <a:cubicBezTo>
                    <a:pt x="7739" y="381"/>
                    <a:pt x="7735" y="383"/>
                    <a:pt x="7731" y="381"/>
                  </a:cubicBezTo>
                  <a:lnTo>
                    <a:pt x="7631" y="349"/>
                  </a:lnTo>
                  <a:lnTo>
                    <a:pt x="7624" y="347"/>
                  </a:lnTo>
                  <a:cubicBezTo>
                    <a:pt x="7620" y="346"/>
                    <a:pt x="7618" y="342"/>
                    <a:pt x="7619" y="337"/>
                  </a:cubicBezTo>
                  <a:cubicBezTo>
                    <a:pt x="7620" y="333"/>
                    <a:pt x="7624" y="331"/>
                    <a:pt x="7629" y="332"/>
                  </a:cubicBezTo>
                  <a:close/>
                  <a:moveTo>
                    <a:pt x="7797" y="386"/>
                  </a:moveTo>
                  <a:lnTo>
                    <a:pt x="7797" y="386"/>
                  </a:lnTo>
                  <a:cubicBezTo>
                    <a:pt x="7801" y="387"/>
                    <a:pt x="7803" y="392"/>
                    <a:pt x="7802" y="396"/>
                  </a:cubicBezTo>
                  <a:cubicBezTo>
                    <a:pt x="7800" y="400"/>
                    <a:pt x="7796" y="403"/>
                    <a:pt x="7791" y="401"/>
                  </a:cubicBezTo>
                  <a:lnTo>
                    <a:pt x="7791" y="401"/>
                  </a:lnTo>
                  <a:cubicBezTo>
                    <a:pt x="7787" y="400"/>
                    <a:pt x="7785" y="395"/>
                    <a:pt x="7786" y="391"/>
                  </a:cubicBezTo>
                  <a:cubicBezTo>
                    <a:pt x="7788" y="387"/>
                    <a:pt x="7792" y="385"/>
                    <a:pt x="7797" y="386"/>
                  </a:cubicBezTo>
                  <a:close/>
                  <a:moveTo>
                    <a:pt x="7857" y="406"/>
                  </a:moveTo>
                  <a:lnTo>
                    <a:pt x="7964" y="440"/>
                  </a:lnTo>
                  <a:cubicBezTo>
                    <a:pt x="7968" y="442"/>
                    <a:pt x="7970" y="446"/>
                    <a:pt x="7969" y="450"/>
                  </a:cubicBezTo>
                  <a:cubicBezTo>
                    <a:pt x="7968" y="455"/>
                    <a:pt x="7963" y="457"/>
                    <a:pt x="7959" y="456"/>
                  </a:cubicBezTo>
                  <a:lnTo>
                    <a:pt x="7852" y="421"/>
                  </a:lnTo>
                  <a:cubicBezTo>
                    <a:pt x="7848" y="420"/>
                    <a:pt x="7846" y="415"/>
                    <a:pt x="7847" y="411"/>
                  </a:cubicBezTo>
                  <a:cubicBezTo>
                    <a:pt x="7849" y="407"/>
                    <a:pt x="7853" y="404"/>
                    <a:pt x="7857" y="406"/>
                  </a:cubicBezTo>
                  <a:close/>
                  <a:moveTo>
                    <a:pt x="8024" y="462"/>
                  </a:moveTo>
                  <a:lnTo>
                    <a:pt x="8024" y="462"/>
                  </a:lnTo>
                  <a:cubicBezTo>
                    <a:pt x="8028" y="463"/>
                    <a:pt x="8031" y="468"/>
                    <a:pt x="8029" y="472"/>
                  </a:cubicBezTo>
                  <a:cubicBezTo>
                    <a:pt x="8028" y="476"/>
                    <a:pt x="8023" y="478"/>
                    <a:pt x="8019" y="477"/>
                  </a:cubicBezTo>
                  <a:lnTo>
                    <a:pt x="8019" y="477"/>
                  </a:lnTo>
                  <a:cubicBezTo>
                    <a:pt x="8015" y="476"/>
                    <a:pt x="8013" y="471"/>
                    <a:pt x="8014" y="467"/>
                  </a:cubicBezTo>
                  <a:cubicBezTo>
                    <a:pt x="8016" y="463"/>
                    <a:pt x="8020" y="460"/>
                    <a:pt x="8024" y="462"/>
                  </a:cubicBezTo>
                  <a:close/>
                  <a:moveTo>
                    <a:pt x="8084" y="484"/>
                  </a:moveTo>
                  <a:lnTo>
                    <a:pt x="8189" y="524"/>
                  </a:lnTo>
                  <a:cubicBezTo>
                    <a:pt x="8193" y="525"/>
                    <a:pt x="8196" y="530"/>
                    <a:pt x="8194" y="534"/>
                  </a:cubicBezTo>
                  <a:cubicBezTo>
                    <a:pt x="8192" y="538"/>
                    <a:pt x="8188" y="540"/>
                    <a:pt x="8184" y="539"/>
                  </a:cubicBezTo>
                  <a:lnTo>
                    <a:pt x="8079" y="499"/>
                  </a:lnTo>
                  <a:cubicBezTo>
                    <a:pt x="8075" y="498"/>
                    <a:pt x="8073" y="493"/>
                    <a:pt x="8074" y="489"/>
                  </a:cubicBezTo>
                  <a:cubicBezTo>
                    <a:pt x="8076" y="485"/>
                    <a:pt x="8080" y="483"/>
                    <a:pt x="8084" y="484"/>
                  </a:cubicBezTo>
                  <a:close/>
                  <a:moveTo>
                    <a:pt x="8249" y="546"/>
                  </a:moveTo>
                  <a:lnTo>
                    <a:pt x="8249" y="546"/>
                  </a:lnTo>
                  <a:cubicBezTo>
                    <a:pt x="8253" y="548"/>
                    <a:pt x="8255" y="552"/>
                    <a:pt x="8254" y="556"/>
                  </a:cubicBezTo>
                  <a:cubicBezTo>
                    <a:pt x="8253" y="561"/>
                    <a:pt x="8248" y="563"/>
                    <a:pt x="8244" y="561"/>
                  </a:cubicBezTo>
                  <a:lnTo>
                    <a:pt x="8244" y="561"/>
                  </a:lnTo>
                  <a:cubicBezTo>
                    <a:pt x="8240" y="560"/>
                    <a:pt x="8237" y="556"/>
                    <a:pt x="8239" y="551"/>
                  </a:cubicBezTo>
                  <a:cubicBezTo>
                    <a:pt x="8240" y="547"/>
                    <a:pt x="8245" y="545"/>
                    <a:pt x="8249" y="546"/>
                  </a:cubicBezTo>
                  <a:close/>
                  <a:moveTo>
                    <a:pt x="8309" y="569"/>
                  </a:moveTo>
                  <a:lnTo>
                    <a:pt x="8333" y="578"/>
                  </a:lnTo>
                  <a:lnTo>
                    <a:pt x="8413" y="612"/>
                  </a:lnTo>
                  <a:cubicBezTo>
                    <a:pt x="8417" y="614"/>
                    <a:pt x="8419" y="619"/>
                    <a:pt x="8417" y="623"/>
                  </a:cubicBezTo>
                  <a:cubicBezTo>
                    <a:pt x="8415" y="627"/>
                    <a:pt x="8411" y="629"/>
                    <a:pt x="8406" y="627"/>
                  </a:cubicBezTo>
                  <a:lnTo>
                    <a:pt x="8328" y="593"/>
                  </a:lnTo>
                  <a:lnTo>
                    <a:pt x="8303" y="584"/>
                  </a:lnTo>
                  <a:cubicBezTo>
                    <a:pt x="8299" y="582"/>
                    <a:pt x="8297" y="578"/>
                    <a:pt x="8299" y="574"/>
                  </a:cubicBezTo>
                  <a:cubicBezTo>
                    <a:pt x="8300" y="569"/>
                    <a:pt x="8305" y="567"/>
                    <a:pt x="8309" y="569"/>
                  </a:cubicBezTo>
                  <a:close/>
                  <a:moveTo>
                    <a:pt x="8471" y="637"/>
                  </a:moveTo>
                  <a:lnTo>
                    <a:pt x="8471" y="637"/>
                  </a:lnTo>
                  <a:cubicBezTo>
                    <a:pt x="8476" y="639"/>
                    <a:pt x="8478" y="644"/>
                    <a:pt x="8476" y="648"/>
                  </a:cubicBezTo>
                  <a:cubicBezTo>
                    <a:pt x="8474" y="652"/>
                    <a:pt x="8470" y="654"/>
                    <a:pt x="8465" y="652"/>
                  </a:cubicBezTo>
                  <a:lnTo>
                    <a:pt x="8465" y="652"/>
                  </a:lnTo>
                  <a:cubicBezTo>
                    <a:pt x="8461" y="651"/>
                    <a:pt x="8459" y="646"/>
                    <a:pt x="8461" y="642"/>
                  </a:cubicBezTo>
                  <a:cubicBezTo>
                    <a:pt x="8463" y="638"/>
                    <a:pt x="8467" y="636"/>
                    <a:pt x="8471" y="637"/>
                  </a:cubicBezTo>
                  <a:close/>
                  <a:moveTo>
                    <a:pt x="8530" y="663"/>
                  </a:moveTo>
                  <a:lnTo>
                    <a:pt x="8633" y="707"/>
                  </a:lnTo>
                  <a:cubicBezTo>
                    <a:pt x="8637" y="709"/>
                    <a:pt x="8639" y="713"/>
                    <a:pt x="8638" y="717"/>
                  </a:cubicBezTo>
                  <a:cubicBezTo>
                    <a:pt x="8636" y="722"/>
                    <a:pt x="8631" y="723"/>
                    <a:pt x="8627" y="722"/>
                  </a:cubicBezTo>
                  <a:lnTo>
                    <a:pt x="8524" y="677"/>
                  </a:lnTo>
                  <a:cubicBezTo>
                    <a:pt x="8520" y="676"/>
                    <a:pt x="8518" y="671"/>
                    <a:pt x="8520" y="667"/>
                  </a:cubicBezTo>
                  <a:cubicBezTo>
                    <a:pt x="8522" y="663"/>
                    <a:pt x="8526" y="661"/>
                    <a:pt x="8530" y="663"/>
                  </a:cubicBezTo>
                  <a:close/>
                  <a:moveTo>
                    <a:pt x="8692" y="733"/>
                  </a:moveTo>
                  <a:lnTo>
                    <a:pt x="8692" y="733"/>
                  </a:lnTo>
                  <a:cubicBezTo>
                    <a:pt x="8696" y="735"/>
                    <a:pt x="8698" y="740"/>
                    <a:pt x="8696" y="744"/>
                  </a:cubicBezTo>
                  <a:cubicBezTo>
                    <a:pt x="8694" y="748"/>
                    <a:pt x="8689" y="749"/>
                    <a:pt x="8685" y="747"/>
                  </a:cubicBezTo>
                  <a:lnTo>
                    <a:pt x="8685" y="747"/>
                  </a:lnTo>
                  <a:cubicBezTo>
                    <a:pt x="8681" y="746"/>
                    <a:pt x="8679" y="741"/>
                    <a:pt x="8681" y="737"/>
                  </a:cubicBezTo>
                  <a:cubicBezTo>
                    <a:pt x="8683" y="733"/>
                    <a:pt x="8688" y="731"/>
                    <a:pt x="8692" y="733"/>
                  </a:cubicBezTo>
                  <a:close/>
                  <a:moveTo>
                    <a:pt x="8750" y="761"/>
                  </a:moveTo>
                  <a:lnTo>
                    <a:pt x="8850" y="810"/>
                  </a:lnTo>
                  <a:cubicBezTo>
                    <a:pt x="8854" y="812"/>
                    <a:pt x="8856" y="817"/>
                    <a:pt x="8854" y="821"/>
                  </a:cubicBezTo>
                  <a:cubicBezTo>
                    <a:pt x="8852" y="825"/>
                    <a:pt x="8847" y="826"/>
                    <a:pt x="8843" y="825"/>
                  </a:cubicBezTo>
                  <a:lnTo>
                    <a:pt x="8743" y="776"/>
                  </a:lnTo>
                  <a:cubicBezTo>
                    <a:pt x="8739" y="774"/>
                    <a:pt x="8737" y="769"/>
                    <a:pt x="8739" y="765"/>
                  </a:cubicBezTo>
                  <a:cubicBezTo>
                    <a:pt x="8741" y="761"/>
                    <a:pt x="8746" y="759"/>
                    <a:pt x="8750" y="761"/>
                  </a:cubicBezTo>
                  <a:close/>
                  <a:moveTo>
                    <a:pt x="8908" y="838"/>
                  </a:moveTo>
                  <a:lnTo>
                    <a:pt x="8908" y="838"/>
                  </a:lnTo>
                  <a:cubicBezTo>
                    <a:pt x="8912" y="840"/>
                    <a:pt x="8914" y="845"/>
                    <a:pt x="8912" y="849"/>
                  </a:cubicBezTo>
                  <a:cubicBezTo>
                    <a:pt x="8910" y="853"/>
                    <a:pt x="8905" y="854"/>
                    <a:pt x="8901" y="852"/>
                  </a:cubicBezTo>
                  <a:lnTo>
                    <a:pt x="8901" y="852"/>
                  </a:lnTo>
                  <a:cubicBezTo>
                    <a:pt x="8897" y="851"/>
                    <a:pt x="8895" y="846"/>
                    <a:pt x="8897" y="842"/>
                  </a:cubicBezTo>
                  <a:cubicBezTo>
                    <a:pt x="8899" y="838"/>
                    <a:pt x="8904" y="836"/>
                    <a:pt x="8908" y="838"/>
                  </a:cubicBezTo>
                  <a:close/>
                  <a:moveTo>
                    <a:pt x="8965" y="866"/>
                  </a:moveTo>
                  <a:lnTo>
                    <a:pt x="9011" y="888"/>
                  </a:lnTo>
                  <a:lnTo>
                    <a:pt x="9065" y="918"/>
                  </a:lnTo>
                  <a:cubicBezTo>
                    <a:pt x="9069" y="920"/>
                    <a:pt x="9070" y="925"/>
                    <a:pt x="9068" y="929"/>
                  </a:cubicBezTo>
                  <a:cubicBezTo>
                    <a:pt x="9066" y="933"/>
                    <a:pt x="9061" y="934"/>
                    <a:pt x="9058" y="932"/>
                  </a:cubicBezTo>
                  <a:lnTo>
                    <a:pt x="9004" y="903"/>
                  </a:lnTo>
                  <a:lnTo>
                    <a:pt x="8958" y="881"/>
                  </a:lnTo>
                  <a:cubicBezTo>
                    <a:pt x="8955" y="879"/>
                    <a:pt x="8953" y="874"/>
                    <a:pt x="8955" y="870"/>
                  </a:cubicBezTo>
                  <a:cubicBezTo>
                    <a:pt x="8957" y="866"/>
                    <a:pt x="8962" y="864"/>
                    <a:pt x="8965" y="866"/>
                  </a:cubicBezTo>
                  <a:close/>
                  <a:moveTo>
                    <a:pt x="9121" y="949"/>
                  </a:moveTo>
                  <a:lnTo>
                    <a:pt x="9121" y="949"/>
                  </a:lnTo>
                  <a:cubicBezTo>
                    <a:pt x="9125" y="950"/>
                    <a:pt x="9127" y="955"/>
                    <a:pt x="9125" y="959"/>
                  </a:cubicBezTo>
                  <a:cubicBezTo>
                    <a:pt x="9123" y="963"/>
                    <a:pt x="9118" y="965"/>
                    <a:pt x="9114" y="963"/>
                  </a:cubicBezTo>
                  <a:lnTo>
                    <a:pt x="9114" y="963"/>
                  </a:lnTo>
                  <a:cubicBezTo>
                    <a:pt x="9110" y="961"/>
                    <a:pt x="9108" y="956"/>
                    <a:pt x="9110" y="952"/>
                  </a:cubicBezTo>
                  <a:cubicBezTo>
                    <a:pt x="9112" y="948"/>
                    <a:pt x="9117" y="947"/>
                    <a:pt x="9121" y="949"/>
                  </a:cubicBezTo>
                  <a:close/>
                  <a:moveTo>
                    <a:pt x="9178" y="979"/>
                  </a:moveTo>
                  <a:lnTo>
                    <a:pt x="9276" y="1033"/>
                  </a:lnTo>
                  <a:cubicBezTo>
                    <a:pt x="9280" y="1035"/>
                    <a:pt x="9281" y="1040"/>
                    <a:pt x="9279" y="1044"/>
                  </a:cubicBezTo>
                  <a:cubicBezTo>
                    <a:pt x="9277" y="1048"/>
                    <a:pt x="9272" y="1049"/>
                    <a:pt x="9268" y="1047"/>
                  </a:cubicBezTo>
                  <a:lnTo>
                    <a:pt x="9170" y="993"/>
                  </a:lnTo>
                  <a:cubicBezTo>
                    <a:pt x="9166" y="991"/>
                    <a:pt x="9165" y="986"/>
                    <a:pt x="9167" y="983"/>
                  </a:cubicBezTo>
                  <a:cubicBezTo>
                    <a:pt x="9169" y="979"/>
                    <a:pt x="9174" y="977"/>
                    <a:pt x="9178" y="979"/>
                  </a:cubicBezTo>
                  <a:close/>
                  <a:moveTo>
                    <a:pt x="9332" y="1064"/>
                  </a:moveTo>
                  <a:lnTo>
                    <a:pt x="9332" y="1064"/>
                  </a:lnTo>
                  <a:cubicBezTo>
                    <a:pt x="9336" y="1066"/>
                    <a:pt x="9337" y="1071"/>
                    <a:pt x="9335" y="1074"/>
                  </a:cubicBezTo>
                  <a:cubicBezTo>
                    <a:pt x="9333" y="1078"/>
                    <a:pt x="9328" y="1080"/>
                    <a:pt x="9325" y="1078"/>
                  </a:cubicBezTo>
                  <a:lnTo>
                    <a:pt x="9324" y="1078"/>
                  </a:lnTo>
                  <a:cubicBezTo>
                    <a:pt x="9321" y="1076"/>
                    <a:pt x="9319" y="1071"/>
                    <a:pt x="9321" y="1067"/>
                  </a:cubicBezTo>
                  <a:cubicBezTo>
                    <a:pt x="9323" y="1063"/>
                    <a:pt x="9328" y="1062"/>
                    <a:pt x="9332" y="1064"/>
                  </a:cubicBezTo>
                  <a:close/>
                  <a:moveTo>
                    <a:pt x="9387" y="1097"/>
                  </a:moveTo>
                  <a:lnTo>
                    <a:pt x="9483" y="1155"/>
                  </a:lnTo>
                  <a:cubicBezTo>
                    <a:pt x="9487" y="1157"/>
                    <a:pt x="9488" y="1162"/>
                    <a:pt x="9485" y="1166"/>
                  </a:cubicBezTo>
                  <a:cubicBezTo>
                    <a:pt x="9483" y="1170"/>
                    <a:pt x="9478" y="1171"/>
                    <a:pt x="9474" y="1169"/>
                  </a:cubicBezTo>
                  <a:lnTo>
                    <a:pt x="9379" y="1111"/>
                  </a:lnTo>
                  <a:cubicBezTo>
                    <a:pt x="9375" y="1108"/>
                    <a:pt x="9374" y="1103"/>
                    <a:pt x="9376" y="1100"/>
                  </a:cubicBezTo>
                  <a:cubicBezTo>
                    <a:pt x="9378" y="1096"/>
                    <a:pt x="9383" y="1095"/>
                    <a:pt x="9387" y="1097"/>
                  </a:cubicBezTo>
                  <a:close/>
                  <a:moveTo>
                    <a:pt x="9538" y="1188"/>
                  </a:moveTo>
                  <a:lnTo>
                    <a:pt x="9538" y="1188"/>
                  </a:lnTo>
                  <a:cubicBezTo>
                    <a:pt x="9541" y="1191"/>
                    <a:pt x="9542" y="1196"/>
                    <a:pt x="9540" y="1199"/>
                  </a:cubicBezTo>
                  <a:cubicBezTo>
                    <a:pt x="9538" y="1203"/>
                    <a:pt x="9533" y="1204"/>
                    <a:pt x="9529" y="1202"/>
                  </a:cubicBezTo>
                  <a:lnTo>
                    <a:pt x="9529" y="1202"/>
                  </a:lnTo>
                  <a:cubicBezTo>
                    <a:pt x="9525" y="1200"/>
                    <a:pt x="9524" y="1195"/>
                    <a:pt x="9526" y="1191"/>
                  </a:cubicBezTo>
                  <a:cubicBezTo>
                    <a:pt x="9529" y="1187"/>
                    <a:pt x="9534" y="1186"/>
                    <a:pt x="9538" y="1188"/>
                  </a:cubicBezTo>
                  <a:close/>
                  <a:moveTo>
                    <a:pt x="9592" y="1222"/>
                  </a:moveTo>
                  <a:lnTo>
                    <a:pt x="9663" y="1265"/>
                  </a:lnTo>
                  <a:lnTo>
                    <a:pt x="9687" y="1281"/>
                  </a:lnTo>
                  <a:cubicBezTo>
                    <a:pt x="9691" y="1284"/>
                    <a:pt x="9692" y="1289"/>
                    <a:pt x="9689" y="1293"/>
                  </a:cubicBezTo>
                  <a:cubicBezTo>
                    <a:pt x="9687" y="1296"/>
                    <a:pt x="9682" y="1297"/>
                    <a:pt x="9678" y="1295"/>
                  </a:cubicBezTo>
                  <a:lnTo>
                    <a:pt x="9654" y="1278"/>
                  </a:lnTo>
                  <a:lnTo>
                    <a:pt x="9584" y="1235"/>
                  </a:lnTo>
                  <a:cubicBezTo>
                    <a:pt x="9580" y="1233"/>
                    <a:pt x="9579" y="1228"/>
                    <a:pt x="9581" y="1224"/>
                  </a:cubicBezTo>
                  <a:cubicBezTo>
                    <a:pt x="9583" y="1221"/>
                    <a:pt x="9588" y="1219"/>
                    <a:pt x="9592" y="1222"/>
                  </a:cubicBezTo>
                  <a:close/>
                  <a:moveTo>
                    <a:pt x="9740" y="1318"/>
                  </a:moveTo>
                  <a:lnTo>
                    <a:pt x="9740" y="1318"/>
                  </a:lnTo>
                  <a:cubicBezTo>
                    <a:pt x="9744" y="1320"/>
                    <a:pt x="9745" y="1325"/>
                    <a:pt x="9742" y="1329"/>
                  </a:cubicBezTo>
                  <a:cubicBezTo>
                    <a:pt x="9740" y="1332"/>
                    <a:pt x="9735" y="1333"/>
                    <a:pt x="9731" y="1331"/>
                  </a:cubicBezTo>
                  <a:lnTo>
                    <a:pt x="9731" y="1331"/>
                  </a:lnTo>
                  <a:cubicBezTo>
                    <a:pt x="9728" y="1328"/>
                    <a:pt x="9727" y="1323"/>
                    <a:pt x="9729" y="1320"/>
                  </a:cubicBezTo>
                  <a:cubicBezTo>
                    <a:pt x="9732" y="1316"/>
                    <a:pt x="9737" y="1315"/>
                    <a:pt x="9740" y="1318"/>
                  </a:cubicBezTo>
                  <a:close/>
                  <a:moveTo>
                    <a:pt x="9793" y="1354"/>
                  </a:moveTo>
                  <a:lnTo>
                    <a:pt x="9886" y="1417"/>
                  </a:lnTo>
                  <a:cubicBezTo>
                    <a:pt x="9889" y="1419"/>
                    <a:pt x="9890" y="1424"/>
                    <a:pt x="9888" y="1428"/>
                  </a:cubicBezTo>
                  <a:cubicBezTo>
                    <a:pt x="9885" y="1431"/>
                    <a:pt x="9880" y="1432"/>
                    <a:pt x="9877" y="1430"/>
                  </a:cubicBezTo>
                  <a:lnTo>
                    <a:pt x="9784" y="1367"/>
                  </a:lnTo>
                  <a:cubicBezTo>
                    <a:pt x="9780" y="1364"/>
                    <a:pt x="9780" y="1359"/>
                    <a:pt x="9782" y="1356"/>
                  </a:cubicBezTo>
                  <a:cubicBezTo>
                    <a:pt x="9785" y="1352"/>
                    <a:pt x="9789" y="1351"/>
                    <a:pt x="9793" y="1354"/>
                  </a:cubicBezTo>
                  <a:close/>
                  <a:moveTo>
                    <a:pt x="9939" y="1453"/>
                  </a:moveTo>
                  <a:lnTo>
                    <a:pt x="9939" y="1453"/>
                  </a:lnTo>
                  <a:cubicBezTo>
                    <a:pt x="9942" y="1455"/>
                    <a:pt x="9943" y="1460"/>
                    <a:pt x="9941" y="1464"/>
                  </a:cubicBezTo>
                  <a:cubicBezTo>
                    <a:pt x="9938" y="1467"/>
                    <a:pt x="9933" y="1468"/>
                    <a:pt x="9930" y="1466"/>
                  </a:cubicBezTo>
                  <a:lnTo>
                    <a:pt x="9930" y="1466"/>
                  </a:lnTo>
                  <a:cubicBezTo>
                    <a:pt x="9926" y="1463"/>
                    <a:pt x="9925" y="1458"/>
                    <a:pt x="9927" y="1455"/>
                  </a:cubicBezTo>
                  <a:cubicBezTo>
                    <a:pt x="9930" y="1451"/>
                    <a:pt x="9935" y="1450"/>
                    <a:pt x="9939" y="1453"/>
                  </a:cubicBezTo>
                  <a:close/>
                  <a:moveTo>
                    <a:pt x="9991" y="1490"/>
                  </a:moveTo>
                  <a:lnTo>
                    <a:pt x="10081" y="1557"/>
                  </a:lnTo>
                  <a:cubicBezTo>
                    <a:pt x="10085" y="1559"/>
                    <a:pt x="10085" y="1564"/>
                    <a:pt x="10083" y="1568"/>
                  </a:cubicBezTo>
                  <a:cubicBezTo>
                    <a:pt x="10080" y="1571"/>
                    <a:pt x="10075" y="1572"/>
                    <a:pt x="10071" y="1569"/>
                  </a:cubicBezTo>
                  <a:lnTo>
                    <a:pt x="9982" y="1502"/>
                  </a:lnTo>
                  <a:cubicBezTo>
                    <a:pt x="9978" y="1500"/>
                    <a:pt x="9977" y="1495"/>
                    <a:pt x="9980" y="1491"/>
                  </a:cubicBezTo>
                  <a:cubicBezTo>
                    <a:pt x="9983" y="1488"/>
                    <a:pt x="9988" y="1487"/>
                    <a:pt x="9991" y="1490"/>
                  </a:cubicBezTo>
                  <a:close/>
                  <a:moveTo>
                    <a:pt x="10132" y="1595"/>
                  </a:moveTo>
                  <a:lnTo>
                    <a:pt x="10132" y="1595"/>
                  </a:lnTo>
                  <a:cubicBezTo>
                    <a:pt x="10136" y="1597"/>
                    <a:pt x="10137" y="1602"/>
                    <a:pt x="10134" y="1606"/>
                  </a:cubicBezTo>
                  <a:cubicBezTo>
                    <a:pt x="10131" y="1610"/>
                    <a:pt x="10127" y="1611"/>
                    <a:pt x="10123" y="1608"/>
                  </a:cubicBezTo>
                  <a:lnTo>
                    <a:pt x="10123" y="1608"/>
                  </a:lnTo>
                  <a:cubicBezTo>
                    <a:pt x="10119" y="1605"/>
                    <a:pt x="10118" y="1601"/>
                    <a:pt x="10121" y="1597"/>
                  </a:cubicBezTo>
                  <a:cubicBezTo>
                    <a:pt x="10123" y="1593"/>
                    <a:pt x="10128" y="1592"/>
                    <a:pt x="10132" y="1595"/>
                  </a:cubicBezTo>
                  <a:close/>
                  <a:moveTo>
                    <a:pt x="10183" y="1633"/>
                  </a:moveTo>
                  <a:lnTo>
                    <a:pt x="10273" y="1700"/>
                  </a:lnTo>
                  <a:cubicBezTo>
                    <a:pt x="10277" y="1703"/>
                    <a:pt x="10277" y="1708"/>
                    <a:pt x="10275" y="1712"/>
                  </a:cubicBezTo>
                  <a:cubicBezTo>
                    <a:pt x="10272" y="1715"/>
                    <a:pt x="10267" y="1716"/>
                    <a:pt x="10264" y="1713"/>
                  </a:cubicBezTo>
                  <a:lnTo>
                    <a:pt x="10174" y="1646"/>
                  </a:lnTo>
                  <a:cubicBezTo>
                    <a:pt x="10170" y="1644"/>
                    <a:pt x="10170" y="1639"/>
                    <a:pt x="10172" y="1635"/>
                  </a:cubicBezTo>
                  <a:cubicBezTo>
                    <a:pt x="10175" y="1631"/>
                    <a:pt x="10180" y="1631"/>
                    <a:pt x="10183" y="1633"/>
                  </a:cubicBezTo>
                  <a:close/>
                  <a:moveTo>
                    <a:pt x="10323" y="1741"/>
                  </a:moveTo>
                  <a:lnTo>
                    <a:pt x="10323" y="1741"/>
                  </a:lnTo>
                  <a:cubicBezTo>
                    <a:pt x="10327" y="1744"/>
                    <a:pt x="10327" y="1749"/>
                    <a:pt x="10324" y="1752"/>
                  </a:cubicBezTo>
                  <a:cubicBezTo>
                    <a:pt x="10321" y="1756"/>
                    <a:pt x="10316" y="1756"/>
                    <a:pt x="10313" y="1753"/>
                  </a:cubicBezTo>
                  <a:lnTo>
                    <a:pt x="10313" y="1753"/>
                  </a:lnTo>
                  <a:cubicBezTo>
                    <a:pt x="10310" y="1751"/>
                    <a:pt x="10309" y="1745"/>
                    <a:pt x="10312" y="1742"/>
                  </a:cubicBezTo>
                  <a:cubicBezTo>
                    <a:pt x="10315" y="1739"/>
                    <a:pt x="10320" y="1738"/>
                    <a:pt x="10323" y="1741"/>
                  </a:cubicBezTo>
                  <a:close/>
                  <a:moveTo>
                    <a:pt x="10372" y="1782"/>
                  </a:moveTo>
                  <a:lnTo>
                    <a:pt x="10459" y="1853"/>
                  </a:lnTo>
                  <a:cubicBezTo>
                    <a:pt x="10462" y="1856"/>
                    <a:pt x="10463" y="1861"/>
                    <a:pt x="10460" y="1865"/>
                  </a:cubicBezTo>
                  <a:cubicBezTo>
                    <a:pt x="10457" y="1868"/>
                    <a:pt x="10452" y="1868"/>
                    <a:pt x="10448" y="1866"/>
                  </a:cubicBezTo>
                  <a:lnTo>
                    <a:pt x="10362" y="1794"/>
                  </a:lnTo>
                  <a:cubicBezTo>
                    <a:pt x="10359" y="1791"/>
                    <a:pt x="10358" y="1786"/>
                    <a:pt x="10361" y="1783"/>
                  </a:cubicBezTo>
                  <a:cubicBezTo>
                    <a:pt x="10364" y="1780"/>
                    <a:pt x="10369" y="1779"/>
                    <a:pt x="10372" y="1782"/>
                  </a:cubicBezTo>
                  <a:close/>
                  <a:moveTo>
                    <a:pt x="10508" y="1894"/>
                  </a:moveTo>
                  <a:lnTo>
                    <a:pt x="10508" y="1894"/>
                  </a:lnTo>
                  <a:cubicBezTo>
                    <a:pt x="10511" y="1897"/>
                    <a:pt x="10512" y="1902"/>
                    <a:pt x="10509" y="1905"/>
                  </a:cubicBezTo>
                  <a:cubicBezTo>
                    <a:pt x="10506" y="1909"/>
                    <a:pt x="10501" y="1909"/>
                    <a:pt x="10498" y="1906"/>
                  </a:cubicBezTo>
                  <a:lnTo>
                    <a:pt x="10498" y="1906"/>
                  </a:lnTo>
                  <a:cubicBezTo>
                    <a:pt x="10494" y="1904"/>
                    <a:pt x="10494" y="1899"/>
                    <a:pt x="10497" y="1895"/>
                  </a:cubicBezTo>
                  <a:cubicBezTo>
                    <a:pt x="10500" y="1892"/>
                    <a:pt x="10505" y="1891"/>
                    <a:pt x="10508" y="1894"/>
                  </a:cubicBezTo>
                  <a:close/>
                  <a:moveTo>
                    <a:pt x="10557" y="1935"/>
                  </a:moveTo>
                  <a:lnTo>
                    <a:pt x="10581" y="1954"/>
                  </a:lnTo>
                  <a:lnTo>
                    <a:pt x="10641" y="2010"/>
                  </a:lnTo>
                  <a:cubicBezTo>
                    <a:pt x="10644" y="2013"/>
                    <a:pt x="10645" y="2018"/>
                    <a:pt x="10642" y="2021"/>
                  </a:cubicBezTo>
                  <a:cubicBezTo>
                    <a:pt x="10639" y="2024"/>
                    <a:pt x="10634" y="2024"/>
                    <a:pt x="10630" y="2021"/>
                  </a:cubicBezTo>
                  <a:lnTo>
                    <a:pt x="10570" y="1967"/>
                  </a:lnTo>
                  <a:lnTo>
                    <a:pt x="10547" y="1947"/>
                  </a:lnTo>
                  <a:cubicBezTo>
                    <a:pt x="10544" y="1945"/>
                    <a:pt x="10543" y="1939"/>
                    <a:pt x="10546" y="1936"/>
                  </a:cubicBezTo>
                  <a:cubicBezTo>
                    <a:pt x="10549" y="1933"/>
                    <a:pt x="10554" y="1932"/>
                    <a:pt x="10557" y="1935"/>
                  </a:cubicBezTo>
                  <a:close/>
                  <a:moveTo>
                    <a:pt x="10688" y="2053"/>
                  </a:moveTo>
                  <a:lnTo>
                    <a:pt x="10689" y="2053"/>
                  </a:lnTo>
                  <a:cubicBezTo>
                    <a:pt x="10692" y="2056"/>
                    <a:pt x="10692" y="2061"/>
                    <a:pt x="10689" y="2064"/>
                  </a:cubicBezTo>
                  <a:cubicBezTo>
                    <a:pt x="10686" y="2067"/>
                    <a:pt x="10681" y="2068"/>
                    <a:pt x="10678" y="2065"/>
                  </a:cubicBezTo>
                  <a:lnTo>
                    <a:pt x="10678" y="2065"/>
                  </a:lnTo>
                  <a:cubicBezTo>
                    <a:pt x="10674" y="2062"/>
                    <a:pt x="10674" y="2057"/>
                    <a:pt x="10677" y="2053"/>
                  </a:cubicBezTo>
                  <a:cubicBezTo>
                    <a:pt x="10680" y="2050"/>
                    <a:pt x="10685" y="2050"/>
                    <a:pt x="10688" y="2053"/>
                  </a:cubicBezTo>
                  <a:close/>
                  <a:moveTo>
                    <a:pt x="10736" y="2096"/>
                  </a:moveTo>
                  <a:lnTo>
                    <a:pt x="10818" y="2172"/>
                  </a:lnTo>
                  <a:cubicBezTo>
                    <a:pt x="10822" y="2175"/>
                    <a:pt x="10822" y="2180"/>
                    <a:pt x="10819" y="2183"/>
                  </a:cubicBezTo>
                  <a:cubicBezTo>
                    <a:pt x="10816" y="2186"/>
                    <a:pt x="10811" y="2186"/>
                    <a:pt x="10808" y="2183"/>
                  </a:cubicBezTo>
                  <a:lnTo>
                    <a:pt x="10725" y="2108"/>
                  </a:lnTo>
                  <a:cubicBezTo>
                    <a:pt x="10722" y="2105"/>
                    <a:pt x="10721" y="2100"/>
                    <a:pt x="10724" y="2097"/>
                  </a:cubicBezTo>
                  <a:cubicBezTo>
                    <a:pt x="10727" y="2093"/>
                    <a:pt x="10732" y="2093"/>
                    <a:pt x="10736" y="2096"/>
                  </a:cubicBezTo>
                  <a:close/>
                  <a:moveTo>
                    <a:pt x="10866" y="2215"/>
                  </a:moveTo>
                  <a:lnTo>
                    <a:pt x="10866" y="2215"/>
                  </a:lnTo>
                  <a:cubicBezTo>
                    <a:pt x="10869" y="2218"/>
                    <a:pt x="10869" y="2223"/>
                    <a:pt x="10866" y="2226"/>
                  </a:cubicBezTo>
                  <a:cubicBezTo>
                    <a:pt x="10863" y="2229"/>
                    <a:pt x="10858" y="2229"/>
                    <a:pt x="10855" y="2227"/>
                  </a:cubicBezTo>
                  <a:lnTo>
                    <a:pt x="10855" y="2226"/>
                  </a:lnTo>
                  <a:cubicBezTo>
                    <a:pt x="10852" y="2224"/>
                    <a:pt x="10851" y="2218"/>
                    <a:pt x="10854" y="2215"/>
                  </a:cubicBezTo>
                  <a:cubicBezTo>
                    <a:pt x="10857" y="2212"/>
                    <a:pt x="10862" y="2212"/>
                    <a:pt x="10866" y="2215"/>
                  </a:cubicBezTo>
                  <a:close/>
                </a:path>
              </a:pathLst>
            </a:custGeom>
            <a:solidFill>
              <a:srgbClr val="000000"/>
            </a:solidFill>
            <a:ln w="6350" cap="flat">
              <a:solidFill>
                <a:srgbClr val="000000"/>
              </a:solidFill>
              <a:prstDash val="lgDashDot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1" name="Freeform 14"/>
            <p:cNvSpPr>
              <a:spLocks/>
            </p:cNvSpPr>
            <p:nvPr/>
          </p:nvSpPr>
          <p:spPr bwMode="auto">
            <a:xfrm>
              <a:off x="6995034" y="4073892"/>
              <a:ext cx="158696" cy="71758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4" y="624"/>
                </a:cxn>
              </a:cxnLst>
              <a:rect l="0" t="0" r="r" b="b"/>
              <a:pathLst>
                <a:path w="138" h="624">
                  <a:moveTo>
                    <a:pt x="0" y="0"/>
                  </a:moveTo>
                  <a:cubicBezTo>
                    <a:pt x="92" y="195"/>
                    <a:pt x="138" y="409"/>
                    <a:pt x="134" y="624"/>
                  </a:cubicBezTo>
                </a:path>
              </a:pathLst>
            </a:custGeom>
            <a:noFill/>
            <a:ln w="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2" name="Line 15"/>
            <p:cNvSpPr>
              <a:spLocks noChangeShapeType="1"/>
            </p:cNvSpPr>
            <p:nvPr/>
          </p:nvSpPr>
          <p:spPr bwMode="auto">
            <a:xfrm>
              <a:off x="6762740" y="4060086"/>
              <a:ext cx="235744" cy="11500"/>
            </a:xfrm>
            <a:prstGeom prst="line">
              <a:avLst/>
            </a:prstGeom>
            <a:noFill/>
            <a:ln w="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3" name="Freeform 16"/>
            <p:cNvSpPr>
              <a:spLocks/>
            </p:cNvSpPr>
            <p:nvPr/>
          </p:nvSpPr>
          <p:spPr bwMode="auto">
            <a:xfrm>
              <a:off x="6475248" y="4732823"/>
              <a:ext cx="62098" cy="5749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4" y="0"/>
                </a:cxn>
              </a:cxnLst>
              <a:rect l="0" t="0" r="r" b="b"/>
              <a:pathLst>
                <a:path w="54" h="50">
                  <a:moveTo>
                    <a:pt x="0" y="48"/>
                  </a:moveTo>
                  <a:cubicBezTo>
                    <a:pt x="28" y="50"/>
                    <a:pt x="52" y="28"/>
                    <a:pt x="54" y="0"/>
                  </a:cubicBezTo>
                </a:path>
              </a:pathLst>
            </a:custGeom>
            <a:noFill/>
            <a:ln w="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4" name="Freeform 17"/>
            <p:cNvSpPr>
              <a:spLocks/>
            </p:cNvSpPr>
            <p:nvPr/>
          </p:nvSpPr>
          <p:spPr bwMode="auto">
            <a:xfrm>
              <a:off x="7147981" y="4786874"/>
              <a:ext cx="57498" cy="62098"/>
            </a:xfrm>
            <a:custGeom>
              <a:avLst/>
              <a:gdLst/>
              <a:ahLst/>
              <a:cxnLst>
                <a:cxn ang="0">
                  <a:pos x="50" y="54"/>
                </a:cxn>
                <a:cxn ang="0">
                  <a:pos x="2" y="0"/>
                </a:cxn>
              </a:cxnLst>
              <a:rect l="0" t="0" r="r" b="b"/>
              <a:pathLst>
                <a:path w="50" h="54">
                  <a:moveTo>
                    <a:pt x="50" y="54"/>
                  </a:moveTo>
                  <a:cubicBezTo>
                    <a:pt x="22" y="53"/>
                    <a:pt x="0" y="29"/>
                    <a:pt x="2" y="0"/>
                  </a:cubicBezTo>
                </a:path>
              </a:pathLst>
            </a:custGeom>
            <a:noFill/>
            <a:ln w="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5" name="Freeform 24"/>
            <p:cNvSpPr>
              <a:spLocks/>
            </p:cNvSpPr>
            <p:nvPr/>
          </p:nvSpPr>
          <p:spPr bwMode="auto">
            <a:xfrm>
              <a:off x="6536197" y="4060086"/>
              <a:ext cx="229994" cy="699182"/>
            </a:xfrm>
            <a:custGeom>
              <a:avLst/>
              <a:gdLst/>
              <a:ahLst/>
              <a:cxnLst>
                <a:cxn ang="0">
                  <a:pos x="200" y="0"/>
                </a:cxn>
                <a:cxn ang="0">
                  <a:pos x="0" y="608"/>
                </a:cxn>
              </a:cxnLst>
              <a:rect l="0" t="0" r="r" b="b"/>
              <a:pathLst>
                <a:path w="200" h="608">
                  <a:moveTo>
                    <a:pt x="200" y="0"/>
                  </a:moveTo>
                  <a:cubicBezTo>
                    <a:pt x="87" y="185"/>
                    <a:pt x="19" y="392"/>
                    <a:pt x="0" y="608"/>
                  </a:cubicBezTo>
                </a:path>
              </a:pathLst>
            </a:custGeom>
            <a:noFill/>
            <a:ln w="5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6" name="Rectangle 33"/>
            <p:cNvSpPr>
              <a:spLocks noChangeArrowheads="1"/>
            </p:cNvSpPr>
            <p:nvPr/>
          </p:nvSpPr>
          <p:spPr bwMode="auto">
            <a:xfrm>
              <a:off x="8199053" y="3828949"/>
              <a:ext cx="111547" cy="2288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8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 </a:t>
              </a: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17" name="Grupa 72"/>
            <p:cNvGrpSpPr/>
            <p:nvPr/>
          </p:nvGrpSpPr>
          <p:grpSpPr>
            <a:xfrm rot="174746">
              <a:off x="5228677" y="4136319"/>
              <a:ext cx="993574" cy="1172971"/>
              <a:chOff x="2108201" y="2339975"/>
              <a:chExt cx="1371600" cy="1619252"/>
            </a:xfrm>
          </p:grpSpPr>
          <p:sp>
            <p:nvSpPr>
              <p:cNvPr id="33" name="Line 11"/>
              <p:cNvSpPr>
                <a:spLocks noChangeShapeType="1"/>
              </p:cNvSpPr>
              <p:nvPr/>
            </p:nvSpPr>
            <p:spPr bwMode="auto">
              <a:xfrm flipV="1">
                <a:off x="2513013" y="2339975"/>
                <a:ext cx="309563" cy="100013"/>
              </a:xfrm>
              <a:prstGeom prst="line">
                <a:avLst/>
              </a:prstGeom>
              <a:noFill/>
              <a:ln w="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34" name="Freeform 12"/>
              <p:cNvSpPr>
                <a:spLocks/>
              </p:cNvSpPr>
              <p:nvPr/>
            </p:nvSpPr>
            <p:spPr bwMode="auto">
              <a:xfrm>
                <a:off x="2517776" y="3444875"/>
                <a:ext cx="66675" cy="10160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33" y="0"/>
                  </a:cxn>
                </a:cxnLst>
                <a:rect l="0" t="0" r="r" b="b"/>
                <a:pathLst>
                  <a:path w="42" h="64">
                    <a:moveTo>
                      <a:pt x="0" y="64"/>
                    </a:moveTo>
                    <a:cubicBezTo>
                      <a:pt x="27" y="55"/>
                      <a:pt x="42" y="26"/>
                      <a:pt x="33" y="0"/>
                    </a:cubicBezTo>
                  </a:path>
                </a:pathLst>
              </a:custGeom>
              <a:noFill/>
              <a:ln w="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35" name="Freeform 13"/>
              <p:cNvSpPr>
                <a:spLocks/>
              </p:cNvSpPr>
              <p:nvPr/>
            </p:nvSpPr>
            <p:spPr bwMode="auto">
              <a:xfrm>
                <a:off x="3376613" y="3182938"/>
                <a:ext cx="103188" cy="66675"/>
              </a:xfrm>
              <a:custGeom>
                <a:avLst/>
                <a:gdLst/>
                <a:ahLst/>
                <a:cxnLst>
                  <a:cxn ang="0">
                    <a:pos x="65" y="33"/>
                  </a:cxn>
                  <a:cxn ang="0">
                    <a:pos x="0" y="0"/>
                  </a:cxn>
                </a:cxnLst>
                <a:rect l="0" t="0" r="r" b="b"/>
                <a:pathLst>
                  <a:path w="65" h="42">
                    <a:moveTo>
                      <a:pt x="65" y="33"/>
                    </a:moveTo>
                    <a:cubicBezTo>
                      <a:pt x="37" y="42"/>
                      <a:pt x="8" y="27"/>
                      <a:pt x="0" y="0"/>
                    </a:cubicBezTo>
                  </a:path>
                </a:pathLst>
              </a:custGeom>
              <a:noFill/>
              <a:ln w="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36" name="Freeform 29"/>
              <p:cNvSpPr>
                <a:spLocks/>
              </p:cNvSpPr>
              <p:nvPr/>
            </p:nvSpPr>
            <p:spPr bwMode="auto">
              <a:xfrm>
                <a:off x="2822576" y="2339975"/>
                <a:ext cx="555625" cy="849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50" y="535"/>
                  </a:cxn>
                </a:cxnLst>
                <a:rect l="0" t="0" r="r" b="b"/>
                <a:pathLst>
                  <a:path w="350" h="535">
                    <a:moveTo>
                      <a:pt x="0" y="0"/>
                    </a:moveTo>
                    <a:cubicBezTo>
                      <a:pt x="156" y="149"/>
                      <a:pt x="276" y="332"/>
                      <a:pt x="350" y="535"/>
                    </a:cubicBezTo>
                  </a:path>
                </a:pathLst>
              </a:custGeom>
              <a:noFill/>
              <a:ln w="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37" name="Freeform 30"/>
              <p:cNvSpPr>
                <a:spLocks/>
              </p:cNvSpPr>
              <p:nvPr/>
            </p:nvSpPr>
            <p:spPr bwMode="auto">
              <a:xfrm>
                <a:off x="2459038" y="2436813"/>
                <a:ext cx="112713" cy="1012825"/>
              </a:xfrm>
              <a:custGeom>
                <a:avLst/>
                <a:gdLst/>
                <a:ahLst/>
                <a:cxnLst>
                  <a:cxn ang="0">
                    <a:pos x="38" y="0"/>
                  </a:cxn>
                  <a:cxn ang="0">
                    <a:pos x="71" y="638"/>
                  </a:cxn>
                </a:cxnLst>
                <a:rect l="0" t="0" r="r" b="b"/>
                <a:pathLst>
                  <a:path w="71" h="638">
                    <a:moveTo>
                      <a:pt x="38" y="0"/>
                    </a:moveTo>
                    <a:cubicBezTo>
                      <a:pt x="0" y="213"/>
                      <a:pt x="12" y="431"/>
                      <a:pt x="71" y="638"/>
                    </a:cubicBezTo>
                  </a:path>
                </a:pathLst>
              </a:custGeom>
              <a:noFill/>
              <a:ln w="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38" name="Rectangle 35"/>
              <p:cNvSpPr>
                <a:spLocks noChangeArrowheads="1"/>
              </p:cNvSpPr>
              <p:nvPr/>
            </p:nvSpPr>
            <p:spPr bwMode="auto">
              <a:xfrm>
                <a:off x="2108201" y="2917825"/>
                <a:ext cx="153988" cy="3159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18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</a:rPr>
                  <a:t> 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9" name="Rectangle 37"/>
              <p:cNvSpPr>
                <a:spLocks noChangeArrowheads="1"/>
              </p:cNvSpPr>
              <p:nvPr/>
            </p:nvSpPr>
            <p:spPr bwMode="auto">
              <a:xfrm>
                <a:off x="3286116" y="3643314"/>
                <a:ext cx="153988" cy="3159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18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</a:rPr>
                  <a:t> 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18" name="Rectangle 39"/>
            <p:cNvSpPr>
              <a:spLocks noChangeArrowheads="1"/>
            </p:cNvSpPr>
            <p:nvPr/>
          </p:nvSpPr>
          <p:spPr bwMode="auto">
            <a:xfrm>
              <a:off x="5126334" y="5295160"/>
              <a:ext cx="111547" cy="2288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8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 </a:t>
              </a: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9" name="Rectangle 47"/>
            <p:cNvSpPr>
              <a:spLocks noChangeArrowheads="1"/>
            </p:cNvSpPr>
            <p:nvPr/>
          </p:nvSpPr>
          <p:spPr bwMode="auto">
            <a:xfrm>
              <a:off x="7274477" y="5868996"/>
              <a:ext cx="67849" cy="148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1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 </a:t>
              </a: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" name="Rectangle 50"/>
            <p:cNvSpPr>
              <a:spLocks noChangeArrowheads="1"/>
            </p:cNvSpPr>
            <p:nvPr/>
          </p:nvSpPr>
          <p:spPr bwMode="auto">
            <a:xfrm>
              <a:off x="7851762" y="5801147"/>
              <a:ext cx="67849" cy="148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1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 </a:t>
              </a: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" name="Rectangle 55"/>
            <p:cNvSpPr>
              <a:spLocks noChangeArrowheads="1"/>
            </p:cNvSpPr>
            <p:nvPr/>
          </p:nvSpPr>
          <p:spPr bwMode="auto">
            <a:xfrm>
              <a:off x="8498045" y="4088842"/>
              <a:ext cx="67849" cy="148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1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 </a:t>
              </a: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" name="Rectangle 66"/>
            <p:cNvSpPr>
              <a:spLocks noChangeArrowheads="1"/>
            </p:cNvSpPr>
            <p:nvPr/>
          </p:nvSpPr>
          <p:spPr bwMode="auto">
            <a:xfrm>
              <a:off x="7423973" y="4094592"/>
              <a:ext cx="67849" cy="148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100" b="1" i="1" u="none" strike="noStrike" cap="none" normalizeH="0" baseline="0" smtClean="0">
                  <a:ln>
                    <a:noFill/>
                  </a:ln>
                  <a:solidFill>
                    <a:srgbClr val="8DB3E2"/>
                  </a:solidFill>
                  <a:effectLst/>
                  <a:latin typeface="Times New Roman" pitchFamily="18" charset="0"/>
                </a:rPr>
                <a:t> </a:t>
              </a: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23" name="Grupa 73"/>
            <p:cNvGrpSpPr/>
            <p:nvPr/>
          </p:nvGrpSpPr>
          <p:grpSpPr>
            <a:xfrm rot="2920468">
              <a:off x="7647930" y="4420968"/>
              <a:ext cx="993574" cy="1172970"/>
              <a:chOff x="2108201" y="2339975"/>
              <a:chExt cx="1371600" cy="1619252"/>
            </a:xfrm>
          </p:grpSpPr>
          <p:sp>
            <p:nvSpPr>
              <p:cNvPr id="26" name="Line 11"/>
              <p:cNvSpPr>
                <a:spLocks noChangeShapeType="1"/>
              </p:cNvSpPr>
              <p:nvPr/>
            </p:nvSpPr>
            <p:spPr bwMode="auto">
              <a:xfrm flipV="1">
                <a:off x="2513013" y="2339975"/>
                <a:ext cx="309563" cy="100013"/>
              </a:xfrm>
              <a:prstGeom prst="line">
                <a:avLst/>
              </a:prstGeom>
              <a:noFill/>
              <a:ln w="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27" name="Freeform 12"/>
              <p:cNvSpPr>
                <a:spLocks/>
              </p:cNvSpPr>
              <p:nvPr/>
            </p:nvSpPr>
            <p:spPr bwMode="auto">
              <a:xfrm>
                <a:off x="2517776" y="3444875"/>
                <a:ext cx="66675" cy="10160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33" y="0"/>
                  </a:cxn>
                </a:cxnLst>
                <a:rect l="0" t="0" r="r" b="b"/>
                <a:pathLst>
                  <a:path w="42" h="64">
                    <a:moveTo>
                      <a:pt x="0" y="64"/>
                    </a:moveTo>
                    <a:cubicBezTo>
                      <a:pt x="27" y="55"/>
                      <a:pt x="42" y="26"/>
                      <a:pt x="33" y="0"/>
                    </a:cubicBezTo>
                  </a:path>
                </a:pathLst>
              </a:custGeom>
              <a:noFill/>
              <a:ln w="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28" name="Freeform 13"/>
              <p:cNvSpPr>
                <a:spLocks/>
              </p:cNvSpPr>
              <p:nvPr/>
            </p:nvSpPr>
            <p:spPr bwMode="auto">
              <a:xfrm>
                <a:off x="3376613" y="3182938"/>
                <a:ext cx="103188" cy="66675"/>
              </a:xfrm>
              <a:custGeom>
                <a:avLst/>
                <a:gdLst/>
                <a:ahLst/>
                <a:cxnLst>
                  <a:cxn ang="0">
                    <a:pos x="65" y="33"/>
                  </a:cxn>
                  <a:cxn ang="0">
                    <a:pos x="0" y="0"/>
                  </a:cxn>
                </a:cxnLst>
                <a:rect l="0" t="0" r="r" b="b"/>
                <a:pathLst>
                  <a:path w="65" h="42">
                    <a:moveTo>
                      <a:pt x="65" y="33"/>
                    </a:moveTo>
                    <a:cubicBezTo>
                      <a:pt x="37" y="42"/>
                      <a:pt x="8" y="27"/>
                      <a:pt x="0" y="0"/>
                    </a:cubicBezTo>
                  </a:path>
                </a:pathLst>
              </a:custGeom>
              <a:noFill/>
              <a:ln w="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29" name="Freeform 29"/>
              <p:cNvSpPr>
                <a:spLocks/>
              </p:cNvSpPr>
              <p:nvPr/>
            </p:nvSpPr>
            <p:spPr bwMode="auto">
              <a:xfrm>
                <a:off x="2822576" y="2339975"/>
                <a:ext cx="555625" cy="849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50" y="535"/>
                  </a:cxn>
                </a:cxnLst>
                <a:rect l="0" t="0" r="r" b="b"/>
                <a:pathLst>
                  <a:path w="350" h="535">
                    <a:moveTo>
                      <a:pt x="0" y="0"/>
                    </a:moveTo>
                    <a:cubicBezTo>
                      <a:pt x="156" y="149"/>
                      <a:pt x="276" y="332"/>
                      <a:pt x="350" y="535"/>
                    </a:cubicBezTo>
                  </a:path>
                </a:pathLst>
              </a:custGeom>
              <a:noFill/>
              <a:ln w="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30" name="Freeform 30"/>
              <p:cNvSpPr>
                <a:spLocks/>
              </p:cNvSpPr>
              <p:nvPr/>
            </p:nvSpPr>
            <p:spPr bwMode="auto">
              <a:xfrm>
                <a:off x="2459038" y="2436813"/>
                <a:ext cx="112713" cy="1012825"/>
              </a:xfrm>
              <a:custGeom>
                <a:avLst/>
                <a:gdLst/>
                <a:ahLst/>
                <a:cxnLst>
                  <a:cxn ang="0">
                    <a:pos x="38" y="0"/>
                  </a:cxn>
                  <a:cxn ang="0">
                    <a:pos x="71" y="638"/>
                  </a:cxn>
                </a:cxnLst>
                <a:rect l="0" t="0" r="r" b="b"/>
                <a:pathLst>
                  <a:path w="71" h="638">
                    <a:moveTo>
                      <a:pt x="38" y="0"/>
                    </a:moveTo>
                    <a:cubicBezTo>
                      <a:pt x="0" y="213"/>
                      <a:pt x="12" y="431"/>
                      <a:pt x="71" y="638"/>
                    </a:cubicBezTo>
                  </a:path>
                </a:pathLst>
              </a:custGeom>
              <a:noFill/>
              <a:ln w="5" cap="rnd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31" name="Rectangle 35"/>
              <p:cNvSpPr>
                <a:spLocks noChangeArrowheads="1"/>
              </p:cNvSpPr>
              <p:nvPr/>
            </p:nvSpPr>
            <p:spPr bwMode="auto">
              <a:xfrm>
                <a:off x="2108201" y="2917825"/>
                <a:ext cx="153988" cy="3159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18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</a:rPr>
                  <a:t> 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2" name="Rectangle 37"/>
              <p:cNvSpPr>
                <a:spLocks noChangeArrowheads="1"/>
              </p:cNvSpPr>
              <p:nvPr/>
            </p:nvSpPr>
            <p:spPr bwMode="auto">
              <a:xfrm>
                <a:off x="3286116" y="3643314"/>
                <a:ext cx="153988" cy="3159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18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itchFamily="18" charset="0"/>
                  </a:rPr>
                  <a:t> 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cxnSp>
          <p:nvCxnSpPr>
            <p:cNvPr id="24" name="Łącznik prosty 23"/>
            <p:cNvCxnSpPr/>
            <p:nvPr/>
          </p:nvCxnSpPr>
          <p:spPr>
            <a:xfrm rot="21540000" flipV="1">
              <a:off x="6222074" y="4793569"/>
              <a:ext cx="258745" cy="2308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Łącznik prosty 24"/>
            <p:cNvCxnSpPr/>
            <p:nvPr/>
          </p:nvCxnSpPr>
          <p:spPr>
            <a:xfrm rot="21420000">
              <a:off x="7202041" y="4835095"/>
              <a:ext cx="624427" cy="24379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Strzałka w dół 40"/>
          <p:cNvSpPr/>
          <p:nvPr/>
        </p:nvSpPr>
        <p:spPr>
          <a:xfrm rot="1400794">
            <a:off x="6700215" y="4693473"/>
            <a:ext cx="590085" cy="743280"/>
          </a:xfrm>
          <a:prstGeom prst="downArrow">
            <a:avLst/>
          </a:prstGeom>
          <a:solidFill>
            <a:srgbClr val="FFFFCC"/>
          </a:solidFill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3" name="Prostokąt 42"/>
          <p:cNvSpPr/>
          <p:nvPr/>
        </p:nvSpPr>
        <p:spPr>
          <a:xfrm>
            <a:off x="6504845" y="5353367"/>
            <a:ext cx="7216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800" i="1" dirty="0" smtClean="0">
                <a:latin typeface="Times New Roman"/>
                <a:cs typeface="Times New Roman"/>
              </a:rPr>
              <a:t>K</a:t>
            </a:r>
            <a:r>
              <a:rPr lang="pl-PL" sz="2800" i="1" baseline="-25000" dirty="0" smtClean="0">
                <a:latin typeface="Times New Roman"/>
                <a:cs typeface="Times New Roman"/>
              </a:rPr>
              <a:t>H</a:t>
            </a:r>
            <a:r>
              <a:rPr lang="el-GR" sz="2800" i="1" baseline="-25000" dirty="0" smtClean="0">
                <a:latin typeface="Times New Roman"/>
                <a:cs typeface="Times New Roman"/>
              </a:rPr>
              <a:t>α</a:t>
            </a:r>
            <a:endParaRPr lang="pl-PL" sz="2800" dirty="0"/>
          </a:p>
        </p:txBody>
      </p:sp>
      <p:sp>
        <p:nvSpPr>
          <p:cNvPr id="47" name="pole tekstowe 46"/>
          <p:cNvSpPr txBox="1"/>
          <p:nvPr/>
        </p:nvSpPr>
        <p:spPr>
          <a:xfrm>
            <a:off x="324465" y="6223819"/>
            <a:ext cx="6504038" cy="461665"/>
          </a:xfrm>
          <a:prstGeom prst="rect">
            <a:avLst/>
          </a:prstGeom>
          <a:noFill/>
          <a:ln w="63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Szacowanie współczynników          wzory, wykresy </a:t>
            </a:r>
            <a:endParaRPr lang="pl-PL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9" name="Łącznik prosty ze strzałką 48"/>
          <p:cNvCxnSpPr/>
          <p:nvPr/>
        </p:nvCxnSpPr>
        <p:spPr>
          <a:xfrm>
            <a:off x="4159045" y="6474542"/>
            <a:ext cx="442452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Grupa 50"/>
          <p:cNvGrpSpPr/>
          <p:nvPr/>
        </p:nvGrpSpPr>
        <p:grpSpPr>
          <a:xfrm>
            <a:off x="750624" y="3366655"/>
            <a:ext cx="4447327" cy="2716402"/>
            <a:chOff x="750624" y="3366655"/>
            <a:chExt cx="4447327" cy="2716402"/>
          </a:xfrm>
        </p:grpSpPr>
        <p:pic>
          <p:nvPicPr>
            <p:cNvPr id="2050" name="Picture 2" descr="E:\Documents and Settings\tadeusz\Moje dokumenty\Dydaktyka\PKM\PKM III\rysunki do PKM\rysunki PKM\rys. 9.52.jpg"/>
            <p:cNvPicPr>
              <a:picLocks noChangeAspect="1" noChangeArrowheads="1"/>
            </p:cNvPicPr>
            <p:nvPr/>
          </p:nvPicPr>
          <p:blipFill>
            <a:blip r:embed="rId2" cstate="print"/>
            <a:srcRect l="17436" t="15746" r="16415" b="15482"/>
            <a:stretch>
              <a:fillRect/>
            </a:stretch>
          </p:blipFill>
          <p:spPr bwMode="auto">
            <a:xfrm>
              <a:off x="803564" y="3366655"/>
              <a:ext cx="2992581" cy="2272145"/>
            </a:xfrm>
            <a:prstGeom prst="rect">
              <a:avLst/>
            </a:prstGeom>
            <a:noFill/>
          </p:spPr>
        </p:pic>
        <p:sp>
          <p:nvSpPr>
            <p:cNvPr id="44" name="Prostokąt 43"/>
            <p:cNvSpPr/>
            <p:nvPr/>
          </p:nvSpPr>
          <p:spPr>
            <a:xfrm>
              <a:off x="3630502" y="5559837"/>
              <a:ext cx="71526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l-PL" sz="2800" i="1" dirty="0" smtClean="0">
                  <a:latin typeface="Times New Roman"/>
                  <a:cs typeface="Times New Roman"/>
                </a:rPr>
                <a:t>K</a:t>
              </a:r>
              <a:r>
                <a:rPr lang="pl-PL" sz="2800" i="1" baseline="-25000" dirty="0" smtClean="0">
                  <a:latin typeface="Times New Roman"/>
                  <a:cs typeface="Times New Roman"/>
                </a:rPr>
                <a:t>H</a:t>
              </a:r>
              <a:r>
                <a:rPr lang="el-GR" sz="2800" i="1" baseline="-25000" dirty="0" smtClean="0">
                  <a:latin typeface="Times New Roman"/>
                  <a:cs typeface="Times New Roman"/>
                </a:rPr>
                <a:t>β</a:t>
              </a:r>
              <a:endParaRPr lang="pl-PL" sz="2800" dirty="0"/>
            </a:p>
          </p:txBody>
        </p:sp>
        <p:sp>
          <p:nvSpPr>
            <p:cNvPr id="46" name="Strzałka w dół 45"/>
            <p:cNvSpPr/>
            <p:nvPr/>
          </p:nvSpPr>
          <p:spPr>
            <a:xfrm rot="20015873">
              <a:off x="3219213" y="4660287"/>
              <a:ext cx="590085" cy="1032423"/>
            </a:xfrm>
            <a:prstGeom prst="downArrow">
              <a:avLst/>
            </a:prstGeom>
            <a:solidFill>
              <a:srgbClr val="FFFFCC"/>
            </a:solidFill>
            <a:ln w="63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8" name="Łuk 47"/>
            <p:cNvSpPr/>
            <p:nvPr/>
          </p:nvSpPr>
          <p:spPr>
            <a:xfrm rot="16140000">
              <a:off x="2179505" y="2241649"/>
              <a:ext cx="1589566" cy="4447327"/>
            </a:xfrm>
            <a:prstGeom prst="arc">
              <a:avLst>
                <a:gd name="adj1" fmla="val 16883219"/>
                <a:gd name="adj2" fmla="val 20820065"/>
              </a:avLst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ole tekstowe 9"/>
          <p:cNvSpPr txBox="1"/>
          <p:nvPr/>
        </p:nvSpPr>
        <p:spPr>
          <a:xfrm>
            <a:off x="1285852" y="1428736"/>
            <a:ext cx="814393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pl-PL" sz="2400" i="1" baseline="-25000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pl-PL" sz="2400" baseline="-25000" dirty="0" err="1" smtClean="0">
                <a:latin typeface="Times New Roman" pitchFamily="18" charset="0"/>
                <a:cs typeface="Times New Roman" pitchFamily="18" charset="0"/>
              </a:rPr>
              <a:t>obl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- obliczeniowa kontaktowa wytrzymałość zmęczeniowa</a:t>
            </a: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            zębów</a:t>
            </a:r>
          </a:p>
          <a:p>
            <a:r>
              <a:rPr lang="pl-PL" sz="24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pl-PL" sz="2400" i="1" baseline="-250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  - współczynnik bezpieczeństwa ( </a:t>
            </a:r>
            <a:r>
              <a:rPr lang="pl-PL" sz="24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pl-PL" sz="2400" i="1" baseline="-25000" dirty="0" smtClean="0">
                <a:latin typeface="Times New Roman" pitchFamily="18" charset="0"/>
                <a:cs typeface="Times New Roman" pitchFamily="18" charset="0"/>
              </a:rPr>
              <a:t>H 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= 1,0 </a:t>
            </a:r>
            <a:r>
              <a:rPr lang="pl-PL" sz="2400" dirty="0" smtClean="0">
                <a:latin typeface="Times New Roman"/>
                <a:cs typeface="Times New Roman"/>
              </a:rPr>
              <a:t>÷ 1,3)</a:t>
            </a:r>
          </a:p>
          <a:p>
            <a:endParaRPr lang="pl-PL" sz="2400" dirty="0" smtClean="0">
              <a:latin typeface="Times New Roman"/>
              <a:cs typeface="Times New Roman"/>
            </a:endParaRPr>
          </a:p>
        </p:txBody>
      </p:sp>
      <p:grpSp>
        <p:nvGrpSpPr>
          <p:cNvPr id="13" name="Grupa 12"/>
          <p:cNvGrpSpPr/>
          <p:nvPr/>
        </p:nvGrpSpPr>
        <p:grpSpPr>
          <a:xfrm>
            <a:off x="32" y="-14748"/>
            <a:ext cx="9144000" cy="1200150"/>
            <a:chOff x="0" y="0"/>
            <a:chExt cx="9144000" cy="1200150"/>
          </a:xfrm>
        </p:grpSpPr>
        <p:sp>
          <p:nvSpPr>
            <p:cNvPr id="1028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9144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pl-PL"/>
            </a:p>
          </p:txBody>
        </p:sp>
        <p:sp>
          <p:nvSpPr>
            <p:cNvPr id="1029" name="Rectangle 5"/>
            <p:cNvSpPr>
              <a:spLocks noChangeArrowheads="1"/>
            </p:cNvSpPr>
            <p:nvPr/>
          </p:nvSpPr>
          <p:spPr bwMode="auto">
            <a:xfrm>
              <a:off x="0" y="1200150"/>
              <a:ext cx="9144000" cy="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12" name="Grupa 11"/>
            <p:cNvGrpSpPr/>
            <p:nvPr/>
          </p:nvGrpSpPr>
          <p:grpSpPr>
            <a:xfrm>
              <a:off x="428596" y="285728"/>
              <a:ext cx="8143932" cy="857256"/>
              <a:chOff x="500034" y="285728"/>
              <a:chExt cx="8143932" cy="857256"/>
            </a:xfrm>
          </p:grpSpPr>
          <p:sp>
            <p:nvSpPr>
              <p:cNvPr id="9" name="Prostokąt 8"/>
              <p:cNvSpPr/>
              <p:nvPr/>
            </p:nvSpPr>
            <p:spPr>
              <a:xfrm>
                <a:off x="500034" y="285728"/>
                <a:ext cx="2428892" cy="857256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4" name="pole tekstowe 3"/>
              <p:cNvSpPr txBox="1"/>
              <p:nvPr/>
            </p:nvSpPr>
            <p:spPr>
              <a:xfrm>
                <a:off x="4214810" y="285728"/>
                <a:ext cx="442915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l-PL" sz="2400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naciski dopuszczalne ze względu na zmęczenie powierzchniowe</a:t>
                </a:r>
                <a:endParaRPr lang="pl-PL" sz="2400" dirty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36" name="Symbol zastępczy numeru slajdu 35"/>
          <p:cNvSpPr>
            <a:spLocks noGrp="1"/>
          </p:cNvSpPr>
          <p:nvPr>
            <p:ph type="sldNum" sz="quarter" idx="12"/>
          </p:nvPr>
        </p:nvSpPr>
        <p:spPr>
          <a:xfrm>
            <a:off x="7344696" y="6356350"/>
            <a:ext cx="1342103" cy="365125"/>
          </a:xfrm>
        </p:spPr>
        <p:txBody>
          <a:bodyPr/>
          <a:lstStyle/>
          <a:p>
            <a:fld id="{36D0F07B-E053-440C-87D3-BC3DA6897349}" type="slidenum">
              <a:rPr lang="pl-PL" smtClean="0"/>
              <a:pPr/>
              <a:t>11</a:t>
            </a:fld>
            <a:endParaRPr lang="pl-PL" dirty="0"/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615373" y="151243"/>
          <a:ext cx="1750904" cy="1026392"/>
        </p:xfrm>
        <a:graphic>
          <a:graphicData uri="http://schemas.openxmlformats.org/presentationml/2006/ole">
            <p:oleObj spid="_x0000_s1027" name="Równanie" r:id="rId3" imgW="73656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rostokąt 39"/>
          <p:cNvSpPr/>
          <p:nvPr/>
        </p:nvSpPr>
        <p:spPr>
          <a:xfrm>
            <a:off x="2566219" y="3023420"/>
            <a:ext cx="4262284" cy="560439"/>
          </a:xfrm>
          <a:prstGeom prst="rect">
            <a:avLst/>
          </a:prstGeom>
          <a:solidFill>
            <a:srgbClr val="FFFFCC"/>
          </a:solidFill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ole tekstowe 9"/>
          <p:cNvSpPr txBox="1"/>
          <p:nvPr/>
        </p:nvSpPr>
        <p:spPr>
          <a:xfrm>
            <a:off x="1285852" y="1428736"/>
            <a:ext cx="814393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i="1" dirty="0" smtClean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pl-PL" sz="2400" i="1" baseline="-25000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pl-PL" sz="2400" baseline="-25000" dirty="0" err="1" smtClean="0">
                <a:latin typeface="Times New Roman" pitchFamily="18" charset="0"/>
                <a:cs typeface="Times New Roman" pitchFamily="18" charset="0"/>
              </a:rPr>
              <a:t>obl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- obliczeniowa kontaktowa wytrzymałość zmęczeniowa</a:t>
            </a: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            zębów</a:t>
            </a:r>
          </a:p>
          <a:p>
            <a:r>
              <a:rPr lang="pl-PL" sz="24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pl-PL" sz="2400" i="1" baseline="-250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  - współczynnik bezpieczeństwa ( </a:t>
            </a:r>
            <a:r>
              <a:rPr lang="pl-PL" sz="24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pl-PL" sz="2400" i="1" baseline="-25000" dirty="0" smtClean="0">
                <a:latin typeface="Times New Roman" pitchFamily="18" charset="0"/>
                <a:cs typeface="Times New Roman" pitchFamily="18" charset="0"/>
              </a:rPr>
              <a:t>H 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= 1,0 </a:t>
            </a:r>
            <a:r>
              <a:rPr lang="pl-PL" sz="2400" dirty="0" smtClean="0">
                <a:latin typeface="Times New Roman"/>
                <a:cs typeface="Times New Roman"/>
              </a:rPr>
              <a:t>÷ 1,3)</a:t>
            </a:r>
          </a:p>
          <a:p>
            <a:endParaRPr lang="pl-PL" sz="2400" dirty="0" smtClean="0">
              <a:latin typeface="Times New Roman"/>
              <a:cs typeface="Times New Roman"/>
            </a:endParaRPr>
          </a:p>
          <a:p>
            <a:r>
              <a:rPr lang="pl-PL" sz="2400" i="1" dirty="0" smtClean="0">
                <a:latin typeface="Times New Roman"/>
                <a:cs typeface="Times New Roman"/>
              </a:rPr>
              <a:t>                  </a:t>
            </a:r>
            <a:r>
              <a:rPr lang="el-GR" sz="2800" i="1" dirty="0" smtClean="0">
                <a:latin typeface="Times New Roman"/>
                <a:cs typeface="Times New Roman"/>
              </a:rPr>
              <a:t>σ</a:t>
            </a:r>
            <a:r>
              <a:rPr lang="pl-PL" sz="2400" i="1" baseline="-25000" dirty="0" err="1" smtClean="0">
                <a:latin typeface="Times New Roman"/>
                <a:cs typeface="Times New Roman"/>
              </a:rPr>
              <a:t>H</a:t>
            </a:r>
            <a:r>
              <a:rPr lang="pl-PL" sz="2400" baseline="-25000" dirty="0" err="1" smtClean="0">
                <a:latin typeface="Times New Roman"/>
                <a:cs typeface="Times New Roman"/>
              </a:rPr>
              <a:t>obl</a:t>
            </a:r>
            <a:r>
              <a:rPr lang="pl-PL" sz="2400" i="1" dirty="0" smtClean="0">
                <a:latin typeface="Times New Roman"/>
                <a:cs typeface="Times New Roman"/>
              </a:rPr>
              <a:t> = </a:t>
            </a:r>
            <a:r>
              <a:rPr lang="el-GR" sz="2800" i="1" dirty="0" smtClean="0">
                <a:latin typeface="Times New Roman"/>
                <a:cs typeface="Times New Roman"/>
              </a:rPr>
              <a:t>σ</a:t>
            </a:r>
            <a:r>
              <a:rPr lang="pl-PL" sz="2400" i="1" baseline="-25000" dirty="0" err="1" smtClean="0">
                <a:latin typeface="Times New Roman"/>
                <a:cs typeface="Times New Roman"/>
              </a:rPr>
              <a:t>Hlim</a:t>
            </a:r>
            <a:r>
              <a:rPr lang="pl-PL" sz="2800" i="1" dirty="0" smtClean="0">
                <a:latin typeface="Times New Roman"/>
                <a:cs typeface="Times New Roman"/>
              </a:rPr>
              <a:t> </a:t>
            </a:r>
            <a:r>
              <a:rPr lang="pl-PL" sz="2400" i="1" dirty="0" smtClean="0">
                <a:latin typeface="Times New Roman"/>
                <a:cs typeface="Times New Roman"/>
              </a:rPr>
              <a:t>Z</a:t>
            </a:r>
            <a:r>
              <a:rPr lang="pl-PL" sz="2400" i="1" baseline="-25000" dirty="0" smtClean="0">
                <a:latin typeface="Times New Roman"/>
                <a:cs typeface="Times New Roman"/>
              </a:rPr>
              <a:t>NT</a:t>
            </a:r>
            <a:r>
              <a:rPr lang="pl-PL" sz="2400" i="1" dirty="0" smtClean="0">
                <a:latin typeface="Times New Roman"/>
                <a:cs typeface="Times New Roman"/>
              </a:rPr>
              <a:t> Z</a:t>
            </a:r>
            <a:r>
              <a:rPr lang="pl-PL" sz="2400" i="1" baseline="-25000" dirty="0" smtClean="0">
                <a:latin typeface="Times New Roman"/>
                <a:cs typeface="Times New Roman"/>
              </a:rPr>
              <a:t>L</a:t>
            </a:r>
            <a:r>
              <a:rPr lang="pl-PL" sz="2400" i="1" dirty="0" smtClean="0">
                <a:latin typeface="Times New Roman"/>
                <a:cs typeface="Times New Roman"/>
              </a:rPr>
              <a:t> Z</a:t>
            </a:r>
            <a:r>
              <a:rPr lang="pl-PL" sz="2400" i="1" baseline="-25000" dirty="0" smtClean="0">
                <a:latin typeface="Times New Roman"/>
                <a:cs typeface="Times New Roman"/>
              </a:rPr>
              <a:t>R</a:t>
            </a:r>
            <a:r>
              <a:rPr lang="pl-PL" sz="2400" i="1" dirty="0" smtClean="0">
                <a:latin typeface="Times New Roman"/>
                <a:cs typeface="Times New Roman"/>
              </a:rPr>
              <a:t> </a:t>
            </a:r>
            <a:r>
              <a:rPr lang="pl-PL" sz="2400" i="1" dirty="0" err="1" smtClean="0">
                <a:latin typeface="Times New Roman"/>
                <a:cs typeface="Times New Roman"/>
              </a:rPr>
              <a:t>Z</a:t>
            </a:r>
            <a:r>
              <a:rPr lang="pl-PL" sz="2400" i="1" baseline="-25000" dirty="0" err="1" smtClean="0">
                <a:latin typeface="Bell MT" pitchFamily="18" charset="0"/>
                <a:cs typeface="Times New Roman"/>
              </a:rPr>
              <a:t>v</a:t>
            </a:r>
            <a:r>
              <a:rPr lang="pl-PL" sz="2400" i="1" dirty="0" smtClean="0">
                <a:latin typeface="Times New Roman"/>
                <a:cs typeface="Times New Roman"/>
              </a:rPr>
              <a:t> </a:t>
            </a:r>
            <a:r>
              <a:rPr lang="pl-PL" sz="2400" i="1" dirty="0" err="1" smtClean="0">
                <a:latin typeface="Times New Roman"/>
                <a:cs typeface="Times New Roman"/>
              </a:rPr>
              <a:t>Z</a:t>
            </a:r>
            <a:r>
              <a:rPr lang="pl-PL" sz="2400" i="1" baseline="-25000" dirty="0" err="1" smtClean="0">
                <a:latin typeface="Times New Roman"/>
                <a:cs typeface="Times New Roman"/>
              </a:rPr>
              <a:t>w</a:t>
            </a:r>
            <a:r>
              <a:rPr lang="pl-PL" sz="2400" i="1" dirty="0" smtClean="0">
                <a:latin typeface="Times New Roman"/>
                <a:cs typeface="Times New Roman"/>
              </a:rPr>
              <a:t> Z</a:t>
            </a:r>
            <a:r>
              <a:rPr lang="pl-PL" sz="2400" i="1" baseline="-25000" dirty="0" smtClean="0">
                <a:latin typeface="Times New Roman"/>
                <a:cs typeface="Times New Roman"/>
              </a:rPr>
              <a:t>X</a:t>
            </a:r>
          </a:p>
          <a:p>
            <a:r>
              <a:rPr lang="pl-PL" sz="2400" i="1" baseline="-25000" dirty="0" smtClean="0">
                <a:latin typeface="Times New Roman"/>
                <a:cs typeface="Times New Roman"/>
              </a:rPr>
              <a:t>  </a:t>
            </a:r>
          </a:p>
          <a:p>
            <a:r>
              <a:rPr lang="pl-PL" sz="2800" i="1" baseline="-25000" dirty="0" smtClean="0">
                <a:latin typeface="Times New Roman"/>
                <a:cs typeface="Times New Roman"/>
              </a:rPr>
              <a:t> </a:t>
            </a:r>
            <a:r>
              <a:rPr lang="pl-PL" sz="2800" i="1" dirty="0" err="1" smtClean="0">
                <a:latin typeface="Times New Roman"/>
                <a:cs typeface="Times New Roman"/>
              </a:rPr>
              <a:t>σ</a:t>
            </a:r>
            <a:r>
              <a:rPr lang="pl-PL" sz="2400" i="1" baseline="-25000" dirty="0" err="1" smtClean="0">
                <a:latin typeface="Times New Roman"/>
                <a:cs typeface="Times New Roman"/>
              </a:rPr>
              <a:t>Hlim</a:t>
            </a:r>
            <a:r>
              <a:rPr lang="pl-PL" sz="2400" i="1" dirty="0" smtClean="0">
                <a:latin typeface="Times New Roman"/>
                <a:cs typeface="Times New Roman"/>
              </a:rPr>
              <a:t>  </a:t>
            </a:r>
            <a:r>
              <a:rPr lang="pl-PL" sz="2400" dirty="0" smtClean="0">
                <a:latin typeface="Times New Roman"/>
                <a:cs typeface="Times New Roman"/>
              </a:rPr>
              <a:t>         kontaktowa wytrzymałość zmęczeniowa, </a:t>
            </a:r>
          </a:p>
          <a:p>
            <a:r>
              <a:rPr lang="pl-PL" sz="2400" dirty="0" smtClean="0">
                <a:latin typeface="Times New Roman"/>
                <a:cs typeface="Times New Roman"/>
              </a:rPr>
              <a:t>                    wyznaczona doświadczalnie na kołach </a:t>
            </a:r>
            <a:r>
              <a:rPr lang="pl-PL" sz="2400" dirty="0" err="1" smtClean="0">
                <a:latin typeface="Times New Roman"/>
                <a:cs typeface="Times New Roman"/>
              </a:rPr>
              <a:t>modelo</a:t>
            </a:r>
            <a:r>
              <a:rPr lang="pl-PL" sz="2400" dirty="0" smtClean="0">
                <a:latin typeface="Times New Roman"/>
                <a:cs typeface="Times New Roman"/>
              </a:rPr>
              <a:t>-  </a:t>
            </a:r>
          </a:p>
          <a:p>
            <a:r>
              <a:rPr lang="pl-PL" sz="2400" dirty="0" smtClean="0">
                <a:latin typeface="Times New Roman"/>
                <a:cs typeface="Times New Roman"/>
              </a:rPr>
              <a:t>                     </a:t>
            </a:r>
            <a:r>
              <a:rPr lang="pl-PL" sz="2400" dirty="0" err="1" smtClean="0">
                <a:latin typeface="Times New Roman"/>
                <a:cs typeface="Times New Roman"/>
              </a:rPr>
              <a:t>wych</a:t>
            </a:r>
            <a:r>
              <a:rPr lang="pl-PL" sz="2400" dirty="0" smtClean="0">
                <a:latin typeface="Times New Roman"/>
                <a:cs typeface="Times New Roman"/>
              </a:rPr>
              <a:t> (</a:t>
            </a:r>
            <a:r>
              <a:rPr lang="pl-PL" sz="2400" i="1" dirty="0" smtClean="0">
                <a:latin typeface="Times New Roman"/>
                <a:cs typeface="Times New Roman"/>
              </a:rPr>
              <a:t>a </a:t>
            </a:r>
            <a:r>
              <a:rPr lang="pl-PL" sz="2400" dirty="0" smtClean="0">
                <a:latin typeface="Times New Roman"/>
                <a:cs typeface="Times New Roman"/>
              </a:rPr>
              <a:t>= 100 mm, </a:t>
            </a:r>
            <a:r>
              <a:rPr lang="pl-PL" sz="2400" i="1" dirty="0" smtClean="0">
                <a:latin typeface="Times New Roman"/>
                <a:cs typeface="Times New Roman"/>
              </a:rPr>
              <a:t>m</a:t>
            </a:r>
            <a:r>
              <a:rPr lang="pl-PL" sz="2400" dirty="0" smtClean="0">
                <a:latin typeface="Times New Roman"/>
                <a:cs typeface="Times New Roman"/>
              </a:rPr>
              <a:t> = 3-5 mm, </a:t>
            </a:r>
            <a:r>
              <a:rPr lang="el-GR" sz="2400" i="1" dirty="0" smtClean="0">
                <a:latin typeface="Times New Roman"/>
                <a:cs typeface="Times New Roman"/>
              </a:rPr>
              <a:t>β</a:t>
            </a:r>
            <a:r>
              <a:rPr lang="pl-PL" sz="2400" i="1" dirty="0" smtClean="0">
                <a:latin typeface="Times New Roman"/>
                <a:cs typeface="Times New Roman"/>
              </a:rPr>
              <a:t> </a:t>
            </a:r>
            <a:r>
              <a:rPr lang="pl-PL" sz="2400" dirty="0" smtClean="0">
                <a:latin typeface="Times New Roman"/>
                <a:cs typeface="Times New Roman"/>
              </a:rPr>
              <a:t>= 0</a:t>
            </a:r>
            <a:r>
              <a:rPr lang="pl-PL" sz="2400" baseline="30000" dirty="0" smtClean="0">
                <a:latin typeface="Times New Roman"/>
                <a:cs typeface="Times New Roman"/>
              </a:rPr>
              <a:t>o</a:t>
            </a:r>
            <a:r>
              <a:rPr lang="pl-PL" sz="2400" dirty="0" smtClean="0">
                <a:latin typeface="Times New Roman"/>
                <a:cs typeface="Times New Roman"/>
              </a:rPr>
              <a:t> , </a:t>
            </a:r>
          </a:p>
          <a:p>
            <a:r>
              <a:rPr lang="pl-PL" sz="2400" i="1" dirty="0" smtClean="0">
                <a:latin typeface="Times New Roman"/>
                <a:cs typeface="Times New Roman"/>
              </a:rPr>
              <a:t>                     </a:t>
            </a:r>
            <a:r>
              <a:rPr lang="pl-PL" sz="2400" i="1" dirty="0" smtClean="0">
                <a:latin typeface="Bell MT" pitchFamily="18" charset="0"/>
                <a:cs typeface="Times New Roman"/>
              </a:rPr>
              <a:t>v</a:t>
            </a:r>
            <a:r>
              <a:rPr lang="pl-PL" sz="2400" dirty="0" smtClean="0">
                <a:latin typeface="Times New Roman"/>
                <a:cs typeface="Times New Roman"/>
              </a:rPr>
              <a:t> = 10 m/s, …) dla trwałości </a:t>
            </a:r>
            <a:r>
              <a:rPr lang="pl-PL" sz="2400" i="1" dirty="0" smtClean="0">
                <a:latin typeface="Times New Roman"/>
                <a:cs typeface="Times New Roman"/>
              </a:rPr>
              <a:t>N</a:t>
            </a:r>
            <a:r>
              <a:rPr lang="pl-PL" sz="2400" dirty="0" smtClean="0">
                <a:latin typeface="Times New Roman"/>
                <a:cs typeface="Times New Roman"/>
              </a:rPr>
              <a:t> = 5·10</a:t>
            </a:r>
            <a:r>
              <a:rPr lang="pl-PL" sz="2400" baseline="30000" dirty="0" smtClean="0">
                <a:latin typeface="Times New Roman"/>
                <a:cs typeface="Times New Roman"/>
              </a:rPr>
              <a:t>7</a:t>
            </a:r>
            <a:r>
              <a:rPr lang="pl-PL" sz="2400" dirty="0" smtClean="0">
                <a:latin typeface="Times New Roman"/>
                <a:cs typeface="Times New Roman"/>
              </a:rPr>
              <a:t> zmian </a:t>
            </a:r>
          </a:p>
          <a:p>
            <a:r>
              <a:rPr lang="pl-PL" sz="2400" dirty="0" smtClean="0">
                <a:latin typeface="Times New Roman"/>
                <a:cs typeface="Times New Roman"/>
              </a:rPr>
              <a:t>                     obciążeń zęba i dla  prawdopodobieństwa </a:t>
            </a:r>
          </a:p>
          <a:p>
            <a:r>
              <a:rPr lang="pl-PL" sz="2400" dirty="0" smtClean="0">
                <a:latin typeface="Times New Roman"/>
                <a:cs typeface="Times New Roman"/>
              </a:rPr>
              <a:t>                      uszkodzenia równego 1% .</a:t>
            </a:r>
          </a:p>
          <a:p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upa 12"/>
          <p:cNvGrpSpPr/>
          <p:nvPr/>
        </p:nvGrpSpPr>
        <p:grpSpPr>
          <a:xfrm>
            <a:off x="32" y="-14748"/>
            <a:ext cx="9144000" cy="1200150"/>
            <a:chOff x="0" y="0"/>
            <a:chExt cx="9144000" cy="1200150"/>
          </a:xfrm>
        </p:grpSpPr>
        <p:sp>
          <p:nvSpPr>
            <p:cNvPr id="1028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9144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pl-PL"/>
            </a:p>
          </p:txBody>
        </p:sp>
        <p:sp>
          <p:nvSpPr>
            <p:cNvPr id="1029" name="Rectangle 5"/>
            <p:cNvSpPr>
              <a:spLocks noChangeArrowheads="1"/>
            </p:cNvSpPr>
            <p:nvPr/>
          </p:nvSpPr>
          <p:spPr bwMode="auto">
            <a:xfrm>
              <a:off x="0" y="1200150"/>
              <a:ext cx="9144000" cy="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6" name="Grupa 11"/>
            <p:cNvGrpSpPr/>
            <p:nvPr/>
          </p:nvGrpSpPr>
          <p:grpSpPr>
            <a:xfrm>
              <a:off x="428596" y="285728"/>
              <a:ext cx="8143932" cy="857256"/>
              <a:chOff x="500034" y="285728"/>
              <a:chExt cx="8143932" cy="857256"/>
            </a:xfrm>
          </p:grpSpPr>
          <p:sp>
            <p:nvSpPr>
              <p:cNvPr id="9" name="Prostokąt 8"/>
              <p:cNvSpPr/>
              <p:nvPr/>
            </p:nvSpPr>
            <p:spPr>
              <a:xfrm>
                <a:off x="500034" y="285728"/>
                <a:ext cx="2428892" cy="857256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4" name="pole tekstowe 3"/>
              <p:cNvSpPr txBox="1"/>
              <p:nvPr/>
            </p:nvSpPr>
            <p:spPr>
              <a:xfrm>
                <a:off x="4214810" y="285728"/>
                <a:ext cx="442915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l-PL" sz="2400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naciski dopuszczalne ze względu na zmęczenie powierzchniowe</a:t>
                </a:r>
                <a:endParaRPr lang="pl-PL" sz="2400" dirty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340108" y="4454024"/>
            <a:ext cx="2826475" cy="2286016"/>
            <a:chOff x="5978" y="7332"/>
            <a:chExt cx="5008" cy="4212"/>
          </a:xfrm>
        </p:grpSpPr>
        <p:sp>
          <p:nvSpPr>
            <p:cNvPr id="1031" name="Line 7"/>
            <p:cNvSpPr>
              <a:spLocks noChangeAspect="1" noChangeShapeType="1"/>
            </p:cNvSpPr>
            <p:nvPr/>
          </p:nvSpPr>
          <p:spPr bwMode="auto">
            <a:xfrm>
              <a:off x="6104" y="10813"/>
              <a:ext cx="488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032" name="Line 8"/>
            <p:cNvSpPr>
              <a:spLocks noChangeAspect="1" noChangeShapeType="1"/>
            </p:cNvSpPr>
            <p:nvPr/>
          </p:nvSpPr>
          <p:spPr bwMode="auto">
            <a:xfrm flipV="1">
              <a:off x="6232" y="7352"/>
              <a:ext cx="0" cy="35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033" name="Text Box 9"/>
            <p:cNvSpPr txBox="1">
              <a:spLocks noChangeAspect="1" noChangeArrowheads="1"/>
            </p:cNvSpPr>
            <p:nvPr/>
          </p:nvSpPr>
          <p:spPr bwMode="auto">
            <a:xfrm>
              <a:off x="5978" y="7332"/>
              <a:ext cx="491" cy="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18000" tIns="10800" rIns="1800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pl-PL" sz="20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f</a:t>
              </a: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4" name="Text Box 10"/>
            <p:cNvSpPr txBox="1">
              <a:spLocks noChangeAspect="1" noChangeArrowheads="1"/>
            </p:cNvSpPr>
            <p:nvPr/>
          </p:nvSpPr>
          <p:spPr bwMode="auto">
            <a:xfrm>
              <a:off x="7945" y="10813"/>
              <a:ext cx="1029" cy="7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18000" tIns="10800" rIns="1800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pl-PL" sz="20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σ</a:t>
              </a:r>
              <a:r>
                <a:rPr kumimoji="0" lang="pl-PL" sz="2000" b="0" i="1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Hlim</a:t>
              </a: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5" name="Freeform 11"/>
            <p:cNvSpPr>
              <a:spLocks noChangeAspect="1"/>
            </p:cNvSpPr>
            <p:nvPr/>
          </p:nvSpPr>
          <p:spPr bwMode="auto">
            <a:xfrm>
              <a:off x="7638" y="7399"/>
              <a:ext cx="2998" cy="3330"/>
            </a:xfrm>
            <a:custGeom>
              <a:avLst/>
              <a:gdLst/>
              <a:ahLst/>
              <a:cxnLst>
                <a:cxn ang="0">
                  <a:pos x="0" y="3916"/>
                </a:cxn>
                <a:cxn ang="0">
                  <a:pos x="1672" y="1"/>
                </a:cxn>
                <a:cxn ang="0">
                  <a:pos x="3525" y="3908"/>
                </a:cxn>
              </a:cxnLst>
              <a:rect l="0" t="0" r="r" b="b"/>
              <a:pathLst>
                <a:path w="3525" h="3916">
                  <a:moveTo>
                    <a:pt x="0" y="3916"/>
                  </a:moveTo>
                  <a:cubicBezTo>
                    <a:pt x="757" y="3856"/>
                    <a:pt x="1085" y="2"/>
                    <a:pt x="1672" y="1"/>
                  </a:cubicBezTo>
                  <a:cubicBezTo>
                    <a:pt x="2259" y="0"/>
                    <a:pt x="2280" y="3886"/>
                    <a:pt x="3525" y="3908"/>
                  </a:cubicBezTo>
                </a:path>
              </a:pathLst>
            </a:custGeom>
            <a:noFill/>
            <a:ln w="19050" cap="flat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036" name="Line 12"/>
            <p:cNvSpPr>
              <a:spLocks noChangeShapeType="1"/>
            </p:cNvSpPr>
            <p:nvPr/>
          </p:nvSpPr>
          <p:spPr bwMode="auto">
            <a:xfrm>
              <a:off x="8025" y="10260"/>
              <a:ext cx="0" cy="74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cxnSp>
          <p:nvCxnSpPr>
            <p:cNvPr id="1037" name="AutoShape 13"/>
            <p:cNvCxnSpPr>
              <a:cxnSpLocks noChangeShapeType="1"/>
            </p:cNvCxnSpPr>
            <p:nvPr/>
          </p:nvCxnSpPr>
          <p:spPr bwMode="auto">
            <a:xfrm>
              <a:off x="7845" y="10590"/>
              <a:ext cx="180" cy="170"/>
            </a:xfrm>
            <a:prstGeom prst="straightConnector1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38" name="AutoShape 14"/>
            <p:cNvCxnSpPr>
              <a:cxnSpLocks noChangeShapeType="1"/>
            </p:cNvCxnSpPr>
            <p:nvPr/>
          </p:nvCxnSpPr>
          <p:spPr bwMode="auto">
            <a:xfrm>
              <a:off x="7870" y="10574"/>
              <a:ext cx="155" cy="136"/>
            </a:xfrm>
            <a:prstGeom prst="straightConnector1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39" name="AutoShape 15"/>
            <p:cNvCxnSpPr>
              <a:cxnSpLocks noChangeShapeType="1"/>
            </p:cNvCxnSpPr>
            <p:nvPr/>
          </p:nvCxnSpPr>
          <p:spPr bwMode="auto">
            <a:xfrm>
              <a:off x="7835" y="10628"/>
              <a:ext cx="180" cy="170"/>
            </a:xfrm>
            <a:prstGeom prst="straightConnector1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40" name="AutoShape 16"/>
            <p:cNvCxnSpPr>
              <a:cxnSpLocks noChangeShapeType="1"/>
            </p:cNvCxnSpPr>
            <p:nvPr/>
          </p:nvCxnSpPr>
          <p:spPr bwMode="auto">
            <a:xfrm>
              <a:off x="7790" y="10670"/>
              <a:ext cx="135" cy="128"/>
            </a:xfrm>
            <a:prstGeom prst="straightConnector1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41" name="AutoShape 17"/>
            <p:cNvCxnSpPr>
              <a:cxnSpLocks noChangeShapeType="1"/>
            </p:cNvCxnSpPr>
            <p:nvPr/>
          </p:nvCxnSpPr>
          <p:spPr bwMode="auto">
            <a:xfrm>
              <a:off x="7888" y="10508"/>
              <a:ext cx="142" cy="130"/>
            </a:xfrm>
            <a:prstGeom prst="straightConnector1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42" name="AutoShape 18"/>
            <p:cNvCxnSpPr>
              <a:cxnSpLocks noChangeShapeType="1"/>
            </p:cNvCxnSpPr>
            <p:nvPr/>
          </p:nvCxnSpPr>
          <p:spPr bwMode="auto">
            <a:xfrm>
              <a:off x="7670" y="10719"/>
              <a:ext cx="100" cy="95"/>
            </a:xfrm>
            <a:prstGeom prst="straightConnector1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43" name="AutoShape 19"/>
            <p:cNvCxnSpPr>
              <a:cxnSpLocks noChangeShapeType="1"/>
            </p:cNvCxnSpPr>
            <p:nvPr/>
          </p:nvCxnSpPr>
          <p:spPr bwMode="auto">
            <a:xfrm>
              <a:off x="7715" y="10705"/>
              <a:ext cx="110" cy="100"/>
            </a:xfrm>
            <a:prstGeom prst="straightConnector1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44" name="AutoShape 20"/>
            <p:cNvCxnSpPr>
              <a:cxnSpLocks noChangeShapeType="1"/>
            </p:cNvCxnSpPr>
            <p:nvPr/>
          </p:nvCxnSpPr>
          <p:spPr bwMode="auto">
            <a:xfrm>
              <a:off x="7750" y="10685"/>
              <a:ext cx="145" cy="136"/>
            </a:xfrm>
            <a:prstGeom prst="straightConnector1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45" name="AutoShape 21"/>
            <p:cNvCxnSpPr>
              <a:cxnSpLocks noChangeShapeType="1"/>
            </p:cNvCxnSpPr>
            <p:nvPr/>
          </p:nvCxnSpPr>
          <p:spPr bwMode="auto">
            <a:xfrm>
              <a:off x="7930" y="10449"/>
              <a:ext cx="100" cy="95"/>
            </a:xfrm>
            <a:prstGeom prst="straightConnector1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46" name="AutoShape 22"/>
            <p:cNvCxnSpPr>
              <a:cxnSpLocks noChangeShapeType="1"/>
            </p:cNvCxnSpPr>
            <p:nvPr/>
          </p:nvCxnSpPr>
          <p:spPr bwMode="auto">
            <a:xfrm>
              <a:off x="7925" y="10495"/>
              <a:ext cx="100" cy="95"/>
            </a:xfrm>
            <a:prstGeom prst="straightConnector1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47" name="AutoShape 23"/>
            <p:cNvCxnSpPr>
              <a:cxnSpLocks noChangeShapeType="1"/>
            </p:cNvCxnSpPr>
            <p:nvPr/>
          </p:nvCxnSpPr>
          <p:spPr bwMode="auto">
            <a:xfrm>
              <a:off x="7888" y="10545"/>
              <a:ext cx="137" cy="130"/>
            </a:xfrm>
            <a:prstGeom prst="straightConnector1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48" name="AutoShape 24"/>
            <p:cNvCxnSpPr>
              <a:cxnSpLocks noChangeShapeType="1"/>
            </p:cNvCxnSpPr>
            <p:nvPr/>
          </p:nvCxnSpPr>
          <p:spPr bwMode="auto">
            <a:xfrm>
              <a:off x="7793" y="10631"/>
              <a:ext cx="192" cy="182"/>
            </a:xfrm>
            <a:prstGeom prst="straightConnector1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49" name="AutoShape 25"/>
            <p:cNvCxnSpPr>
              <a:cxnSpLocks noChangeShapeType="1"/>
            </p:cNvCxnSpPr>
            <p:nvPr/>
          </p:nvCxnSpPr>
          <p:spPr bwMode="auto">
            <a:xfrm>
              <a:off x="7960" y="10378"/>
              <a:ext cx="75" cy="71"/>
            </a:xfrm>
            <a:prstGeom prst="straightConnector1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50" name="AutoShape 26"/>
            <p:cNvCxnSpPr>
              <a:cxnSpLocks noChangeShapeType="1"/>
            </p:cNvCxnSpPr>
            <p:nvPr/>
          </p:nvCxnSpPr>
          <p:spPr bwMode="auto">
            <a:xfrm>
              <a:off x="7635" y="10739"/>
              <a:ext cx="75" cy="71"/>
            </a:xfrm>
            <a:prstGeom prst="straightConnector1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51" name="AutoShape 27"/>
            <p:cNvCxnSpPr>
              <a:cxnSpLocks noChangeShapeType="1"/>
            </p:cNvCxnSpPr>
            <p:nvPr/>
          </p:nvCxnSpPr>
          <p:spPr bwMode="auto">
            <a:xfrm>
              <a:off x="7955" y="10424"/>
              <a:ext cx="75" cy="71"/>
            </a:xfrm>
            <a:prstGeom prst="straightConnector1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52" name="AutoShape 28"/>
            <p:cNvCxnSpPr>
              <a:cxnSpLocks noChangeShapeType="1"/>
            </p:cNvCxnSpPr>
            <p:nvPr/>
          </p:nvCxnSpPr>
          <p:spPr bwMode="auto">
            <a:xfrm>
              <a:off x="7980" y="10352"/>
              <a:ext cx="50" cy="47"/>
            </a:xfrm>
            <a:prstGeom prst="straightConnector1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53" name="AutoShape 29"/>
            <p:cNvCxnSpPr>
              <a:cxnSpLocks noChangeShapeType="1"/>
            </p:cNvCxnSpPr>
            <p:nvPr/>
          </p:nvCxnSpPr>
          <p:spPr bwMode="auto">
            <a:xfrm flipH="1" flipV="1">
              <a:off x="7185" y="10260"/>
              <a:ext cx="740" cy="410"/>
            </a:xfrm>
            <a:prstGeom prst="straightConnector1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054" name="Text Box 30"/>
            <p:cNvSpPr txBox="1">
              <a:spLocks noChangeArrowheads="1"/>
            </p:cNvSpPr>
            <p:nvPr/>
          </p:nvSpPr>
          <p:spPr bwMode="auto">
            <a:xfrm>
              <a:off x="6690" y="9720"/>
              <a:ext cx="1100" cy="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pl-PL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1%</a:t>
              </a:r>
              <a:endParaRPr kumimoji="0" lang="pl-P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36" name="Symbol zastępczy numeru slajdu 35"/>
          <p:cNvSpPr>
            <a:spLocks noGrp="1"/>
          </p:cNvSpPr>
          <p:nvPr>
            <p:ph type="sldNum" sz="quarter" idx="12"/>
          </p:nvPr>
        </p:nvSpPr>
        <p:spPr>
          <a:xfrm>
            <a:off x="7344696" y="6356350"/>
            <a:ext cx="1342103" cy="365125"/>
          </a:xfrm>
        </p:spPr>
        <p:txBody>
          <a:bodyPr/>
          <a:lstStyle/>
          <a:p>
            <a:fld id="{36D0F07B-E053-440C-87D3-BC3DA6897349}" type="slidenum">
              <a:rPr lang="pl-PL" smtClean="0"/>
              <a:pPr/>
              <a:t>12</a:t>
            </a:fld>
            <a:endParaRPr lang="pl-PL" dirty="0"/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cxnSp>
        <p:nvCxnSpPr>
          <p:cNvPr id="42" name="Łącznik prosty 41"/>
          <p:cNvCxnSpPr/>
          <p:nvPr/>
        </p:nvCxnSpPr>
        <p:spPr>
          <a:xfrm>
            <a:off x="2109019" y="3937819"/>
            <a:ext cx="54569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Strzałka w lewo 42"/>
          <p:cNvSpPr/>
          <p:nvPr/>
        </p:nvSpPr>
        <p:spPr>
          <a:xfrm rot="20473230">
            <a:off x="2302863" y="4346239"/>
            <a:ext cx="487308" cy="888283"/>
          </a:xfrm>
          <a:prstGeom prst="leftArrow">
            <a:avLst/>
          </a:prstGeom>
          <a:solidFill>
            <a:srgbClr val="FFFFCC"/>
          </a:solidFill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45" name="Łącznik prosty ze strzałką 44"/>
          <p:cNvCxnSpPr/>
          <p:nvPr/>
        </p:nvCxnSpPr>
        <p:spPr>
          <a:xfrm flipH="1">
            <a:off x="5545395" y="5928852"/>
            <a:ext cx="250721" cy="324464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pole tekstowe 45"/>
          <p:cNvSpPr txBox="1"/>
          <p:nvPr/>
        </p:nvSpPr>
        <p:spPr>
          <a:xfrm>
            <a:off x="5102943" y="6179574"/>
            <a:ext cx="1607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pl-PL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= 0,99</a:t>
            </a:r>
            <a:endParaRPr lang="pl-PL" sz="24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2" name="Łącznik prosty 51"/>
          <p:cNvCxnSpPr>
            <a:stCxn id="46" idx="1"/>
          </p:cNvCxnSpPr>
          <p:nvPr/>
        </p:nvCxnSpPr>
        <p:spPr>
          <a:xfrm flipH="1" flipV="1">
            <a:off x="2153265" y="5987845"/>
            <a:ext cx="2949678" cy="4225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Dowolny kształt 52"/>
          <p:cNvSpPr/>
          <p:nvPr/>
        </p:nvSpPr>
        <p:spPr>
          <a:xfrm>
            <a:off x="34413" y="2802194"/>
            <a:ext cx="3741174" cy="4230329"/>
          </a:xfrm>
          <a:custGeom>
            <a:avLst/>
            <a:gdLst>
              <a:gd name="connsiteX0" fmla="*/ 1307691 w 3667433"/>
              <a:gd name="connsiteY0" fmla="*/ 3746090 h 4245077"/>
              <a:gd name="connsiteX1" fmla="*/ 555523 w 3667433"/>
              <a:gd name="connsiteY1" fmla="*/ 3834580 h 4245077"/>
              <a:gd name="connsiteX2" fmla="*/ 127820 w 3667433"/>
              <a:gd name="connsiteY2" fmla="*/ 3775587 h 4245077"/>
              <a:gd name="connsiteX3" fmla="*/ 98323 w 3667433"/>
              <a:gd name="connsiteY3" fmla="*/ 1017638 h 4245077"/>
              <a:gd name="connsiteX4" fmla="*/ 717756 w 3667433"/>
              <a:gd name="connsiteY4" fmla="*/ 309716 h 4245077"/>
              <a:gd name="connsiteX5" fmla="*/ 3151240 w 3667433"/>
              <a:gd name="connsiteY5" fmla="*/ 0 h 4245077"/>
              <a:gd name="connsiteX6" fmla="*/ 3667433 w 3667433"/>
              <a:gd name="connsiteY6" fmla="*/ 309716 h 4245077"/>
              <a:gd name="connsiteX7" fmla="*/ 3667433 w 3667433"/>
              <a:gd name="connsiteY7" fmla="*/ 309716 h 4245077"/>
              <a:gd name="connsiteX0" fmla="*/ 1381432 w 3741174"/>
              <a:gd name="connsiteY0" fmla="*/ 3746090 h 4230329"/>
              <a:gd name="connsiteX1" fmla="*/ 201561 w 3741174"/>
              <a:gd name="connsiteY1" fmla="*/ 3775587 h 4230329"/>
              <a:gd name="connsiteX2" fmla="*/ 172064 w 3741174"/>
              <a:gd name="connsiteY2" fmla="*/ 1017638 h 4230329"/>
              <a:gd name="connsiteX3" fmla="*/ 791497 w 3741174"/>
              <a:gd name="connsiteY3" fmla="*/ 309716 h 4230329"/>
              <a:gd name="connsiteX4" fmla="*/ 3224981 w 3741174"/>
              <a:gd name="connsiteY4" fmla="*/ 0 h 4230329"/>
              <a:gd name="connsiteX5" fmla="*/ 3741174 w 3741174"/>
              <a:gd name="connsiteY5" fmla="*/ 309716 h 4230329"/>
              <a:gd name="connsiteX6" fmla="*/ 3741174 w 3741174"/>
              <a:gd name="connsiteY6" fmla="*/ 309716 h 4230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41174" h="4230329">
                <a:moveTo>
                  <a:pt x="1381432" y="3746090"/>
                </a:moveTo>
                <a:cubicBezTo>
                  <a:pt x="1135626" y="3752235"/>
                  <a:pt x="403122" y="4230329"/>
                  <a:pt x="201561" y="3775587"/>
                </a:cubicBezTo>
                <a:cubicBezTo>
                  <a:pt x="0" y="3320845"/>
                  <a:pt x="73741" y="1595283"/>
                  <a:pt x="172064" y="1017638"/>
                </a:cubicBezTo>
                <a:cubicBezTo>
                  <a:pt x="270387" y="439993"/>
                  <a:pt x="282678" y="479322"/>
                  <a:pt x="791497" y="309716"/>
                </a:cubicBezTo>
                <a:cubicBezTo>
                  <a:pt x="1300316" y="140110"/>
                  <a:pt x="2733368" y="0"/>
                  <a:pt x="3224981" y="0"/>
                </a:cubicBezTo>
                <a:cubicBezTo>
                  <a:pt x="3716594" y="0"/>
                  <a:pt x="3741174" y="309716"/>
                  <a:pt x="3741174" y="309716"/>
                </a:cubicBezTo>
                <a:lnTo>
                  <a:pt x="3741174" y="309716"/>
                </a:lnTo>
              </a:path>
            </a:pathLst>
          </a:custGeom>
          <a:ln>
            <a:solidFill>
              <a:srgbClr val="00B05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615950" y="151968"/>
          <a:ext cx="1751013" cy="1025525"/>
        </p:xfrm>
        <a:graphic>
          <a:graphicData uri="http://schemas.openxmlformats.org/presentationml/2006/ole">
            <p:oleObj spid="_x0000_s25602" name="Równanie" r:id="rId3" imgW="73656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0F07B-E053-440C-87D3-BC3DA6897349}" type="slidenum">
              <a:rPr lang="pl-PL" smtClean="0"/>
              <a:pPr/>
              <a:t>13</a:t>
            </a:fld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486713" y="124803"/>
            <a:ext cx="663677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pl-PL" sz="2400" i="1" baseline="-25000" dirty="0" smtClean="0">
                <a:latin typeface="Times New Roman" pitchFamily="18" charset="0"/>
                <a:cs typeface="Times New Roman" pitchFamily="18" charset="0"/>
              </a:rPr>
              <a:t>NT</a:t>
            </a:r>
            <a:r>
              <a:rPr lang="pl-PL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- współ. trwałości</a:t>
            </a:r>
          </a:p>
          <a:p>
            <a:r>
              <a:rPr lang="pl-PL" sz="24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pl-PL" sz="2400" i="1" baseline="-250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   - współ. lepkości oleju                                      </a:t>
            </a:r>
            <a:r>
              <a:rPr lang="pl-PL" sz="24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pl-PL" sz="2400" i="1" baseline="-250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  - współ. stanu powierzchni</a:t>
            </a:r>
          </a:p>
          <a:p>
            <a:r>
              <a:rPr lang="pl-PL" sz="2400" i="1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pl-PL" sz="2400" i="1" baseline="-25000" dirty="0" err="1" smtClean="0">
                <a:latin typeface="Bell MT" pitchFamily="18" charset="0"/>
                <a:cs typeface="Times New Roman" pitchFamily="18" charset="0"/>
              </a:rPr>
              <a:t>v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   - współ. prędkości                                           </a:t>
            </a:r>
            <a:r>
              <a:rPr lang="pl-PL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i="1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pl-PL" sz="2400" i="1" baseline="-25000" dirty="0" err="1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pl-PL" sz="2400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- współ. twardości (zgniotu powierzchni)                                            </a:t>
            </a:r>
            <a:r>
              <a:rPr lang="pl-PL" sz="24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pl-PL" sz="2400" i="1" baseline="-250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pl-PL" sz="2400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- współ. wielkości koła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339214" y="2536738"/>
            <a:ext cx="87310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Wartości współczynników określone doświadczalnie  -  różne od 1, jeśli parametry projektowanej przekładni  są inne niż pary kół modelowych.                        Wzory i wykresy</a:t>
            </a:r>
            <a:endParaRPr lang="pl-PL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trzałka w prawo 4"/>
          <p:cNvSpPr/>
          <p:nvPr/>
        </p:nvSpPr>
        <p:spPr>
          <a:xfrm>
            <a:off x="2698959" y="3362651"/>
            <a:ext cx="978408" cy="324464"/>
          </a:xfrm>
          <a:prstGeom prst="rightArrow">
            <a:avLst/>
          </a:prstGeom>
          <a:solidFill>
            <a:srgbClr val="FFFFCC"/>
          </a:solidFill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324465" y="4085320"/>
            <a:ext cx="73889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Obliczenia ze względu na zmęczenie u podstawy zębów i ze względu na zatarcie mają podobnie złożoną strukturę.</a:t>
            </a:r>
            <a:endParaRPr lang="pl-PL" sz="24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412954" y="5324177"/>
            <a:ext cx="8465575" cy="1200329"/>
          </a:xfrm>
          <a:prstGeom prst="rect">
            <a:avLst/>
          </a:prstGeom>
          <a:noFill/>
          <a:ln w="63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Duża złożoność obliczeń wytrzymałościowych przekładni zębatych</a:t>
            </a: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       zakłada się niektóre właściwości przekładni  i sprawdza spełnienie warunków.  Ustalanie cech – drogą iteracji.</a:t>
            </a:r>
            <a:endParaRPr lang="pl-PL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Łącznik prosty ze strzałką 8"/>
          <p:cNvCxnSpPr/>
          <p:nvPr/>
        </p:nvCxnSpPr>
        <p:spPr>
          <a:xfrm>
            <a:off x="575187" y="5943600"/>
            <a:ext cx="457200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ipsa 6"/>
          <p:cNvSpPr/>
          <p:nvPr/>
        </p:nvSpPr>
        <p:spPr>
          <a:xfrm>
            <a:off x="357158" y="785794"/>
            <a:ext cx="500066" cy="500066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357158" y="0"/>
            <a:ext cx="70723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>
                <a:solidFill>
                  <a:srgbClr val="6666FF"/>
                </a:solidFill>
                <a:latin typeface="Times New Roman" pitchFamily="18" charset="0"/>
                <a:cs typeface="Times New Roman" pitchFamily="18" charset="0"/>
              </a:rPr>
              <a:t>Uszkodzenia kół zębatych i ich przyczyny</a:t>
            </a:r>
            <a:endParaRPr lang="pl-PL" sz="2800" b="1" dirty="0">
              <a:solidFill>
                <a:srgbClr val="6666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428596" y="785794"/>
            <a:ext cx="61436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1    Zmęczeniowe złamanie zęba u podstawy </a:t>
            </a:r>
            <a:endParaRPr lang="pl-PL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85722" y="-2928982"/>
            <a:ext cx="6814197" cy="9644130"/>
            <a:chOff x="378" y="-7633"/>
            <a:chExt cx="11609" cy="16774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378" y="-7633"/>
              <a:ext cx="11609" cy="16700"/>
              <a:chOff x="378" y="-7663"/>
              <a:chExt cx="11609" cy="16700"/>
            </a:xfrm>
          </p:grpSpPr>
          <p:sp>
            <p:nvSpPr>
              <p:cNvPr id="1031" name="Text Box 7"/>
              <p:cNvSpPr txBox="1">
                <a:spLocks noChangeArrowheads="1"/>
              </p:cNvSpPr>
              <p:nvPr/>
            </p:nvSpPr>
            <p:spPr bwMode="auto">
              <a:xfrm>
                <a:off x="8387" y="3042"/>
                <a:ext cx="3600" cy="13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tabLst/>
                </a:pPr>
                <a:r>
                  <a:rPr kumimoji="0" lang="pl-PL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siła w pojedynczej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tabLst/>
                </a:pPr>
                <a:r>
                  <a:rPr kumimoji="0" lang="pl-PL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parze zębów</a:t>
                </a:r>
                <a:endParaRPr kumimoji="0" lang="pl-PL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grpSp>
            <p:nvGrpSpPr>
              <p:cNvPr id="8" name="Group 8"/>
              <p:cNvGrpSpPr>
                <a:grpSpLocks/>
              </p:cNvGrpSpPr>
              <p:nvPr/>
            </p:nvGrpSpPr>
            <p:grpSpPr bwMode="auto">
              <a:xfrm>
                <a:off x="378" y="-7663"/>
                <a:ext cx="11202" cy="16700"/>
                <a:chOff x="378" y="-7663"/>
                <a:chExt cx="11202" cy="16700"/>
              </a:xfrm>
            </p:grpSpPr>
            <p:cxnSp>
              <p:nvCxnSpPr>
                <p:cNvPr id="1033" name="AutoShape 9"/>
                <p:cNvCxnSpPr>
                  <a:cxnSpLocks noChangeShapeType="1"/>
                </p:cNvCxnSpPr>
                <p:nvPr/>
              </p:nvCxnSpPr>
              <p:spPr bwMode="auto">
                <a:xfrm>
                  <a:off x="5370" y="337"/>
                  <a:ext cx="0" cy="5078"/>
                </a:xfrm>
                <a:prstGeom prst="straightConnector1">
                  <a:avLst/>
                </a:prstGeom>
                <a:noFill/>
                <a:ln w="6350">
                  <a:solidFill>
                    <a:srgbClr val="000000"/>
                  </a:solidFill>
                  <a:prstDash val="lgDashDot"/>
                  <a:round/>
                  <a:headEnd/>
                  <a:tailEnd/>
                </a:ln>
              </p:spPr>
            </p:cxnSp>
            <p:sp>
              <p:nvSpPr>
                <p:cNvPr id="1034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6856" y="225"/>
                  <a:ext cx="4724" cy="76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pl-PL" sz="20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rozkład nacisków</a:t>
                  </a:r>
                  <a:endParaRPr kumimoji="0" lang="pl-PL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1035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295" y="3401"/>
                  <a:ext cx="840" cy="79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pl-PL" sz="2000" b="0" i="1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N</a:t>
                  </a:r>
                  <a:endParaRPr kumimoji="0" lang="pl-PL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cxnSp>
              <p:nvCxnSpPr>
                <p:cNvPr id="1036" name="AutoShape 12"/>
                <p:cNvCxnSpPr>
                  <a:cxnSpLocks noChangeShapeType="1"/>
                </p:cNvCxnSpPr>
                <p:nvPr/>
              </p:nvCxnSpPr>
              <p:spPr bwMode="auto">
                <a:xfrm flipV="1">
                  <a:off x="2820" y="1695"/>
                  <a:ext cx="6465" cy="1905"/>
                </a:xfrm>
                <a:prstGeom prst="straightConnector1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sp>
              <p:nvSpPr>
                <p:cNvPr id="1037" name="Arc 13"/>
                <p:cNvSpPr>
                  <a:spLocks/>
                </p:cNvSpPr>
                <p:nvPr/>
              </p:nvSpPr>
              <p:spPr bwMode="auto">
                <a:xfrm rot="-2774128">
                  <a:off x="2017" y="2511"/>
                  <a:ext cx="6661" cy="6391"/>
                </a:xfrm>
                <a:custGeom>
                  <a:avLst/>
                  <a:gdLst>
                    <a:gd name="G0" fmla="+- 0 0 0"/>
                    <a:gd name="G1" fmla="+- 18465 0 0"/>
                    <a:gd name="G2" fmla="+- 21600 0 0"/>
                    <a:gd name="T0" fmla="*/ 11208 w 19244"/>
                    <a:gd name="T1" fmla="*/ 0 h 18465"/>
                    <a:gd name="T2" fmla="*/ 19244 w 19244"/>
                    <a:gd name="T3" fmla="*/ 8655 h 18465"/>
                    <a:gd name="T4" fmla="*/ 0 w 19244"/>
                    <a:gd name="T5" fmla="*/ 18465 h 184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9244" h="18465" fill="none" extrusionOk="0">
                      <a:moveTo>
                        <a:pt x="11207" y="0"/>
                      </a:moveTo>
                      <a:cubicBezTo>
                        <a:pt x="14638" y="2082"/>
                        <a:pt x="17421" y="5079"/>
                        <a:pt x="19243" y="8655"/>
                      </a:cubicBezTo>
                    </a:path>
                    <a:path w="19244" h="18465" stroke="0" extrusionOk="0">
                      <a:moveTo>
                        <a:pt x="11207" y="0"/>
                      </a:moveTo>
                      <a:cubicBezTo>
                        <a:pt x="14638" y="2082"/>
                        <a:pt x="17421" y="5079"/>
                        <a:pt x="19243" y="8655"/>
                      </a:cubicBezTo>
                      <a:lnTo>
                        <a:pt x="0" y="18465"/>
                      </a:lnTo>
                      <a:close/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prstDash val="lgDashDot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l-PL"/>
                </a:p>
              </p:txBody>
            </p:sp>
            <p:sp>
              <p:nvSpPr>
                <p:cNvPr id="1038" name="Arc 14"/>
                <p:cNvSpPr>
                  <a:spLocks/>
                </p:cNvSpPr>
                <p:nvPr/>
              </p:nvSpPr>
              <p:spPr bwMode="auto">
                <a:xfrm rot="180000">
                  <a:off x="2631" y="1871"/>
                  <a:ext cx="3913" cy="1852"/>
                </a:xfrm>
                <a:custGeom>
                  <a:avLst/>
                  <a:gdLst>
                    <a:gd name="G0" fmla="+- 0 0 0"/>
                    <a:gd name="G1" fmla="+- 10216 0 0"/>
                    <a:gd name="G2" fmla="+- 21600 0 0"/>
                    <a:gd name="T0" fmla="*/ 19031 w 21588"/>
                    <a:gd name="T1" fmla="*/ 0 h 10216"/>
                    <a:gd name="T2" fmla="*/ 21588 w 21588"/>
                    <a:gd name="T3" fmla="*/ 9487 h 10216"/>
                    <a:gd name="T4" fmla="*/ 0 w 21588"/>
                    <a:gd name="T5" fmla="*/ 10216 h 102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8" h="10216" fill="none" extrusionOk="0">
                      <a:moveTo>
                        <a:pt x="19031" y="-1"/>
                      </a:moveTo>
                      <a:cubicBezTo>
                        <a:pt x="20600" y="2923"/>
                        <a:pt x="21475" y="6170"/>
                        <a:pt x="21587" y="9487"/>
                      </a:cubicBezTo>
                    </a:path>
                    <a:path w="21588" h="10216" stroke="0" extrusionOk="0">
                      <a:moveTo>
                        <a:pt x="19031" y="-1"/>
                      </a:moveTo>
                      <a:cubicBezTo>
                        <a:pt x="20600" y="2923"/>
                        <a:pt x="21475" y="6170"/>
                        <a:pt x="21587" y="9487"/>
                      </a:cubicBezTo>
                      <a:lnTo>
                        <a:pt x="0" y="10216"/>
                      </a:lnTo>
                      <a:close/>
                    </a:path>
                  </a:pathLst>
                </a:custGeom>
                <a:noFill/>
                <a:ln w="571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l-PL"/>
                </a:p>
              </p:txBody>
            </p:sp>
            <p:cxnSp>
              <p:nvCxnSpPr>
                <p:cNvPr id="1039" name="AutoShape 15"/>
                <p:cNvCxnSpPr>
                  <a:cxnSpLocks noChangeShapeType="1"/>
                </p:cNvCxnSpPr>
                <p:nvPr/>
              </p:nvCxnSpPr>
              <p:spPr bwMode="auto">
                <a:xfrm rot="180000">
                  <a:off x="5573" y="1936"/>
                  <a:ext cx="570" cy="0"/>
                </a:xfrm>
                <a:prstGeom prst="straightConnector1">
                  <a:avLst/>
                </a:prstGeom>
                <a:noFill/>
                <a:ln w="57150">
                  <a:solidFill>
                    <a:srgbClr val="FF0000"/>
                  </a:solidFill>
                  <a:round/>
                  <a:headEnd/>
                  <a:tailEnd/>
                </a:ln>
              </p:spPr>
            </p:cxnSp>
            <p:sp>
              <p:nvSpPr>
                <p:cNvPr id="1040" name="Arc 16"/>
                <p:cNvSpPr>
                  <a:spLocks/>
                </p:cNvSpPr>
                <p:nvPr/>
              </p:nvSpPr>
              <p:spPr bwMode="auto">
                <a:xfrm rot="180000" flipV="1">
                  <a:off x="4873" y="3600"/>
                  <a:ext cx="143" cy="143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l-PL"/>
                </a:p>
              </p:txBody>
            </p:sp>
            <p:sp>
              <p:nvSpPr>
                <p:cNvPr id="1041" name="Arc 17"/>
                <p:cNvSpPr>
                  <a:spLocks/>
                </p:cNvSpPr>
                <p:nvPr/>
              </p:nvSpPr>
              <p:spPr bwMode="auto">
                <a:xfrm rot="180000" flipH="1" flipV="1">
                  <a:off x="6497" y="3685"/>
                  <a:ext cx="143" cy="143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l-PL"/>
                </a:p>
              </p:txBody>
            </p:sp>
            <p:grpSp>
              <p:nvGrpSpPr>
                <p:cNvPr id="9" name="Group 18"/>
                <p:cNvGrpSpPr>
                  <a:grpSpLocks/>
                </p:cNvGrpSpPr>
                <p:nvPr/>
              </p:nvGrpSpPr>
              <p:grpSpPr bwMode="auto">
                <a:xfrm rot="-307067" flipH="1" flipV="1">
                  <a:off x="6104" y="1549"/>
                  <a:ext cx="4106" cy="1852"/>
                  <a:chOff x="4179" y="2207"/>
                  <a:chExt cx="4106" cy="1852"/>
                </a:xfrm>
              </p:grpSpPr>
              <p:sp>
                <p:nvSpPr>
                  <p:cNvPr id="1043" name="Arc 19"/>
                  <p:cNvSpPr>
                    <a:spLocks/>
                  </p:cNvSpPr>
                  <p:nvPr/>
                </p:nvSpPr>
                <p:spPr bwMode="auto">
                  <a:xfrm>
                    <a:off x="4179" y="2207"/>
                    <a:ext cx="3913" cy="1852"/>
                  </a:xfrm>
                  <a:custGeom>
                    <a:avLst/>
                    <a:gdLst>
                      <a:gd name="G0" fmla="+- 0 0 0"/>
                      <a:gd name="G1" fmla="+- 10216 0 0"/>
                      <a:gd name="G2" fmla="+- 21600 0 0"/>
                      <a:gd name="T0" fmla="*/ 19031 w 21588"/>
                      <a:gd name="T1" fmla="*/ 0 h 10216"/>
                      <a:gd name="T2" fmla="*/ 21588 w 21588"/>
                      <a:gd name="T3" fmla="*/ 9487 h 10216"/>
                      <a:gd name="T4" fmla="*/ 0 w 21588"/>
                      <a:gd name="T5" fmla="*/ 10216 h 1021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588" h="10216" fill="none" extrusionOk="0">
                        <a:moveTo>
                          <a:pt x="19031" y="-1"/>
                        </a:moveTo>
                        <a:cubicBezTo>
                          <a:pt x="20600" y="2923"/>
                          <a:pt x="21475" y="6170"/>
                          <a:pt x="21587" y="9487"/>
                        </a:cubicBezTo>
                      </a:path>
                      <a:path w="21588" h="10216" stroke="0" extrusionOk="0">
                        <a:moveTo>
                          <a:pt x="19031" y="-1"/>
                        </a:moveTo>
                        <a:cubicBezTo>
                          <a:pt x="20600" y="2923"/>
                          <a:pt x="21475" y="6170"/>
                          <a:pt x="21587" y="9487"/>
                        </a:cubicBezTo>
                        <a:lnTo>
                          <a:pt x="0" y="10216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044" name="Arc 20"/>
                  <p:cNvSpPr>
                    <a:spLocks/>
                  </p:cNvSpPr>
                  <p:nvPr/>
                </p:nvSpPr>
                <p:spPr bwMode="auto">
                  <a:xfrm flipH="1" flipV="1">
                    <a:off x="8092" y="3866"/>
                    <a:ext cx="193" cy="193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pl-PL"/>
                  </a:p>
                </p:txBody>
              </p:sp>
              <p:cxnSp>
                <p:nvCxnSpPr>
                  <p:cNvPr id="1045" name="AutoShape 21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7365" y="2210"/>
                    <a:ext cx="255" cy="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</p:grpSp>
            <p:sp>
              <p:nvSpPr>
                <p:cNvPr id="1046" name="Arc 22"/>
                <p:cNvSpPr>
                  <a:spLocks/>
                </p:cNvSpPr>
                <p:nvPr/>
              </p:nvSpPr>
              <p:spPr bwMode="auto">
                <a:xfrm rot="180000" flipH="1">
                  <a:off x="5058" y="1998"/>
                  <a:ext cx="3913" cy="1852"/>
                </a:xfrm>
                <a:custGeom>
                  <a:avLst/>
                  <a:gdLst>
                    <a:gd name="G0" fmla="+- 0 0 0"/>
                    <a:gd name="G1" fmla="+- 10216 0 0"/>
                    <a:gd name="G2" fmla="+- 21600 0 0"/>
                    <a:gd name="T0" fmla="*/ 19031 w 21588"/>
                    <a:gd name="T1" fmla="*/ 0 h 10216"/>
                    <a:gd name="T2" fmla="*/ 21588 w 21588"/>
                    <a:gd name="T3" fmla="*/ 9487 h 10216"/>
                    <a:gd name="T4" fmla="*/ 0 w 21588"/>
                    <a:gd name="T5" fmla="*/ 10216 h 102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8" h="10216" fill="none" extrusionOk="0">
                      <a:moveTo>
                        <a:pt x="19031" y="-1"/>
                      </a:moveTo>
                      <a:cubicBezTo>
                        <a:pt x="20600" y="2923"/>
                        <a:pt x="21475" y="6170"/>
                        <a:pt x="21587" y="9487"/>
                      </a:cubicBezTo>
                    </a:path>
                    <a:path w="21588" h="10216" stroke="0" extrusionOk="0">
                      <a:moveTo>
                        <a:pt x="19031" y="-1"/>
                      </a:moveTo>
                      <a:cubicBezTo>
                        <a:pt x="20600" y="2923"/>
                        <a:pt x="21475" y="6170"/>
                        <a:pt x="21587" y="9487"/>
                      </a:cubicBezTo>
                      <a:lnTo>
                        <a:pt x="0" y="10216"/>
                      </a:lnTo>
                      <a:close/>
                    </a:path>
                  </a:pathLst>
                </a:custGeom>
                <a:noFill/>
                <a:ln w="571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l-PL"/>
                </a:p>
              </p:txBody>
            </p:sp>
            <p:sp>
              <p:nvSpPr>
                <p:cNvPr id="1047" name="Arc 23"/>
                <p:cNvSpPr>
                  <a:spLocks/>
                </p:cNvSpPr>
                <p:nvPr/>
              </p:nvSpPr>
              <p:spPr bwMode="auto">
                <a:xfrm rot="3652338" flipV="1">
                  <a:off x="-1070" y="-6215"/>
                  <a:ext cx="11185" cy="8290"/>
                </a:xfrm>
                <a:custGeom>
                  <a:avLst/>
                  <a:gdLst>
                    <a:gd name="G0" fmla="+- 0 0 0"/>
                    <a:gd name="G1" fmla="+- 14796 0 0"/>
                    <a:gd name="G2" fmla="+- 21600 0 0"/>
                    <a:gd name="T0" fmla="*/ 15737 w 20610"/>
                    <a:gd name="T1" fmla="*/ 0 h 14796"/>
                    <a:gd name="T2" fmla="*/ 20610 w 20610"/>
                    <a:gd name="T3" fmla="*/ 8330 h 14796"/>
                    <a:gd name="T4" fmla="*/ 0 w 20610"/>
                    <a:gd name="T5" fmla="*/ 14796 h 147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610" h="14796" fill="none" extrusionOk="0">
                      <a:moveTo>
                        <a:pt x="15736" y="0"/>
                      </a:moveTo>
                      <a:cubicBezTo>
                        <a:pt x="17968" y="2373"/>
                        <a:pt x="19634" y="5221"/>
                        <a:pt x="20609" y="8330"/>
                      </a:cubicBezTo>
                    </a:path>
                    <a:path w="20610" h="14796" stroke="0" extrusionOk="0">
                      <a:moveTo>
                        <a:pt x="15736" y="0"/>
                      </a:moveTo>
                      <a:cubicBezTo>
                        <a:pt x="17968" y="2373"/>
                        <a:pt x="19634" y="5221"/>
                        <a:pt x="20609" y="8330"/>
                      </a:cubicBezTo>
                      <a:lnTo>
                        <a:pt x="0" y="14796"/>
                      </a:lnTo>
                      <a:close/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prstDash val="lgDashDot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l-PL"/>
                </a:p>
              </p:txBody>
            </p:sp>
            <p:grpSp>
              <p:nvGrpSpPr>
                <p:cNvPr id="10" name="Group 24"/>
                <p:cNvGrpSpPr>
                  <a:grpSpLocks/>
                </p:cNvGrpSpPr>
                <p:nvPr/>
              </p:nvGrpSpPr>
              <p:grpSpPr bwMode="auto">
                <a:xfrm rot="-983688">
                  <a:off x="6358" y="2114"/>
                  <a:ext cx="1500" cy="450"/>
                  <a:chOff x="8388" y="6705"/>
                  <a:chExt cx="1500" cy="450"/>
                </a:xfrm>
              </p:grpSpPr>
              <p:sp>
                <p:nvSpPr>
                  <p:cNvPr id="1049" name="Arc 25"/>
                  <p:cNvSpPr>
                    <a:spLocks/>
                  </p:cNvSpPr>
                  <p:nvPr/>
                </p:nvSpPr>
                <p:spPr bwMode="auto">
                  <a:xfrm>
                    <a:off x="8391" y="6705"/>
                    <a:ext cx="1497" cy="225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6350">
                    <a:solidFill>
                      <a:srgbClr val="548DD4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pl-PL"/>
                  </a:p>
                </p:txBody>
              </p:sp>
              <p:sp>
                <p:nvSpPr>
                  <p:cNvPr id="1050" name="Arc 26"/>
                  <p:cNvSpPr>
                    <a:spLocks/>
                  </p:cNvSpPr>
                  <p:nvPr/>
                </p:nvSpPr>
                <p:spPr bwMode="auto">
                  <a:xfrm flipV="1">
                    <a:off x="8391" y="6930"/>
                    <a:ext cx="1497" cy="225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6350">
                    <a:solidFill>
                      <a:srgbClr val="548DD4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pl-PL"/>
                  </a:p>
                </p:txBody>
              </p:sp>
              <p:cxnSp>
                <p:nvCxnSpPr>
                  <p:cNvPr id="1051" name="AutoShape 27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8388" y="6750"/>
                    <a:ext cx="1014" cy="1"/>
                  </a:xfrm>
                  <a:prstGeom prst="straightConnector1">
                    <a:avLst/>
                  </a:prstGeom>
                  <a:noFill/>
                  <a:ln w="6350">
                    <a:solidFill>
                      <a:srgbClr val="548DD4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1052" name="AutoShape 28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8391" y="6810"/>
                    <a:ext cx="1302" cy="1"/>
                  </a:xfrm>
                  <a:prstGeom prst="straightConnector1">
                    <a:avLst/>
                  </a:prstGeom>
                  <a:noFill/>
                  <a:ln w="6350">
                    <a:solidFill>
                      <a:srgbClr val="548DD4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1053" name="AutoShape 29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8388" y="6870"/>
                    <a:ext cx="1407" cy="0"/>
                  </a:xfrm>
                  <a:prstGeom prst="straightConnector1">
                    <a:avLst/>
                  </a:prstGeom>
                  <a:noFill/>
                  <a:ln w="6350">
                    <a:solidFill>
                      <a:srgbClr val="548DD4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1054" name="AutoShape 30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8391" y="6990"/>
                    <a:ext cx="1407" cy="0"/>
                  </a:xfrm>
                  <a:prstGeom prst="straightConnector1">
                    <a:avLst/>
                  </a:prstGeom>
                  <a:noFill/>
                  <a:ln w="6350">
                    <a:solidFill>
                      <a:srgbClr val="548DD4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1055" name="AutoShape 31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8388" y="6990"/>
                    <a:ext cx="1407" cy="0"/>
                  </a:xfrm>
                  <a:prstGeom prst="straightConnector1">
                    <a:avLst/>
                  </a:prstGeom>
                  <a:noFill/>
                  <a:ln w="6350">
                    <a:solidFill>
                      <a:srgbClr val="548DD4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1056" name="AutoShape 32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8391" y="7050"/>
                    <a:ext cx="1302" cy="1"/>
                  </a:xfrm>
                  <a:prstGeom prst="straightConnector1">
                    <a:avLst/>
                  </a:prstGeom>
                  <a:noFill/>
                  <a:ln w="6350">
                    <a:solidFill>
                      <a:srgbClr val="548DD4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1057" name="AutoShape 33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8388" y="7110"/>
                    <a:ext cx="897" cy="1"/>
                  </a:xfrm>
                  <a:prstGeom prst="straightConnector1">
                    <a:avLst/>
                  </a:prstGeom>
                  <a:noFill/>
                  <a:ln w="6350">
                    <a:solidFill>
                      <a:srgbClr val="548DD4"/>
                    </a:solidFill>
                    <a:round/>
                    <a:headEnd/>
                    <a:tailEnd/>
                  </a:ln>
                </p:spPr>
              </p:cxnSp>
              <p:cxnSp>
                <p:nvCxnSpPr>
                  <p:cNvPr id="1058" name="AutoShape 34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8391" y="6930"/>
                    <a:ext cx="1497" cy="1"/>
                  </a:xfrm>
                  <a:prstGeom prst="straightConnector1">
                    <a:avLst/>
                  </a:prstGeom>
                  <a:noFill/>
                  <a:ln w="6350">
                    <a:solidFill>
                      <a:srgbClr val="548DD4"/>
                    </a:solidFill>
                    <a:round/>
                    <a:headEnd/>
                    <a:tailEnd/>
                  </a:ln>
                </p:spPr>
              </p:cxnSp>
            </p:grpSp>
            <p:cxnSp>
              <p:nvCxnSpPr>
                <p:cNvPr id="1059" name="AutoShape 35"/>
                <p:cNvCxnSpPr>
                  <a:cxnSpLocks noChangeShapeType="1"/>
                </p:cNvCxnSpPr>
                <p:nvPr/>
              </p:nvCxnSpPr>
              <p:spPr bwMode="auto">
                <a:xfrm flipV="1">
                  <a:off x="7318" y="690"/>
                  <a:ext cx="13" cy="1394"/>
                </a:xfrm>
                <a:prstGeom prst="straightConnector1">
                  <a:avLst/>
                </a:pr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sp>
              <p:nvSpPr>
                <p:cNvPr id="1060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8613" y="1217"/>
                  <a:ext cx="840" cy="79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pl-PL" sz="2000" b="0" i="1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N</a:t>
                  </a:r>
                  <a:endParaRPr kumimoji="0" lang="pl-PL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1061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2448" y="2760"/>
                  <a:ext cx="1320" cy="118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pl-PL" sz="2000" b="0" i="1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OT1</a:t>
                  </a:r>
                  <a:endParaRPr kumimoji="0" lang="pl-PL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1062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1891" y="1919"/>
                  <a:ext cx="1263" cy="7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pl-PL" sz="2000" b="0" i="1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OT2</a:t>
                  </a:r>
                  <a:endParaRPr kumimoji="0" lang="pl-PL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1063" name="Arc 39"/>
                <p:cNvSpPr>
                  <a:spLocks/>
                </p:cNvSpPr>
                <p:nvPr/>
              </p:nvSpPr>
              <p:spPr bwMode="auto">
                <a:xfrm rot="19102302">
                  <a:off x="3389" y="4053"/>
                  <a:ext cx="3467" cy="4398"/>
                </a:xfrm>
                <a:custGeom>
                  <a:avLst/>
                  <a:gdLst>
                    <a:gd name="G0" fmla="+- 0 0 0"/>
                    <a:gd name="G1" fmla="+- 21196 0 0"/>
                    <a:gd name="G2" fmla="+- 21600 0 0"/>
                    <a:gd name="T0" fmla="*/ 4159 w 16775"/>
                    <a:gd name="T1" fmla="*/ 0 h 21196"/>
                    <a:gd name="T2" fmla="*/ 16775 w 16775"/>
                    <a:gd name="T3" fmla="*/ 7589 h 21196"/>
                    <a:gd name="T4" fmla="*/ 0 w 16775"/>
                    <a:gd name="T5" fmla="*/ 21196 h 211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6775" h="21196" fill="none" extrusionOk="0">
                      <a:moveTo>
                        <a:pt x="4158" y="0"/>
                      </a:moveTo>
                      <a:cubicBezTo>
                        <a:pt x="9123" y="974"/>
                        <a:pt x="13588" y="3659"/>
                        <a:pt x="16775" y="7588"/>
                      </a:cubicBezTo>
                    </a:path>
                    <a:path w="16775" h="21196" stroke="0" extrusionOk="0">
                      <a:moveTo>
                        <a:pt x="4158" y="0"/>
                      </a:moveTo>
                      <a:cubicBezTo>
                        <a:pt x="9123" y="974"/>
                        <a:pt x="13588" y="3659"/>
                        <a:pt x="16775" y="7588"/>
                      </a:cubicBezTo>
                      <a:lnTo>
                        <a:pt x="0" y="21196"/>
                      </a:lnTo>
                      <a:close/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 type="triangle" w="med" len="lg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l-PL"/>
                </a:p>
              </p:txBody>
            </p:sp>
            <p:sp>
              <p:nvSpPr>
                <p:cNvPr id="1064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4233" y="4515"/>
                  <a:ext cx="1470" cy="9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pl-PL" sz="2000" b="0" i="1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ω</a:t>
                  </a:r>
                  <a:r>
                    <a:rPr kumimoji="0" lang="pl-PL" sz="2000" b="0" u="none" strike="noStrike" cap="none" normalizeH="0" baseline="-2500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1</a:t>
                  </a:r>
                  <a:endParaRPr kumimoji="0" lang="pl-PL" sz="1800" b="0" u="none" strike="noStrike" cap="none" normalizeH="0" baseline="-2500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cxnSp>
              <p:nvCxnSpPr>
                <p:cNvPr id="1065" name="AutoShape 41"/>
                <p:cNvCxnSpPr>
                  <a:cxnSpLocks noChangeShapeType="1"/>
                </p:cNvCxnSpPr>
                <p:nvPr/>
              </p:nvCxnSpPr>
              <p:spPr bwMode="auto">
                <a:xfrm flipH="1">
                  <a:off x="6361" y="1936"/>
                  <a:ext cx="2099" cy="622"/>
                </a:xfrm>
                <a:prstGeom prst="straightConnector1">
                  <a:avLst/>
                </a:prstGeom>
                <a:noFill/>
                <a:ln w="38100">
                  <a:solidFill>
                    <a:srgbClr val="0070C0"/>
                  </a:solidFill>
                  <a:round/>
                  <a:headEnd/>
                  <a:tailEnd type="triangle" w="lg" len="lg"/>
                </a:ln>
              </p:spPr>
            </p:cxnSp>
            <p:sp>
              <p:nvSpPr>
                <p:cNvPr id="1066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8072" y="1936"/>
                  <a:ext cx="899" cy="6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pl-PL" sz="2000" b="0" i="1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F</a:t>
                  </a:r>
                  <a:r>
                    <a:rPr kumimoji="0" lang="pl-PL" sz="2000" b="0" i="1" u="none" strike="noStrike" cap="none" normalizeH="0" baseline="-2500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n</a:t>
                  </a:r>
                  <a:endParaRPr kumimoji="0" lang="pl-PL" sz="2000" b="0" i="1" u="none" strike="noStrike" cap="none" normalizeH="0" baseline="-2500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pl-PL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cxnSp>
              <p:nvCxnSpPr>
                <p:cNvPr id="1067" name="AutoShape 43"/>
                <p:cNvCxnSpPr>
                  <a:cxnSpLocks noChangeShapeType="1"/>
                </p:cNvCxnSpPr>
                <p:nvPr/>
              </p:nvCxnSpPr>
              <p:spPr bwMode="auto">
                <a:xfrm>
                  <a:off x="8394" y="2612"/>
                  <a:ext cx="173" cy="592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</p:grpSp>
        </p:grpSp>
        <p:sp>
          <p:nvSpPr>
            <p:cNvPr id="1068" name="Freeform 44"/>
            <p:cNvSpPr>
              <a:spLocks/>
            </p:cNvSpPr>
            <p:nvPr/>
          </p:nvSpPr>
          <p:spPr bwMode="auto">
            <a:xfrm>
              <a:off x="4986" y="3624"/>
              <a:ext cx="1528" cy="159"/>
            </a:xfrm>
            <a:custGeom>
              <a:avLst/>
              <a:gdLst/>
              <a:ahLst/>
              <a:cxnLst>
                <a:cxn ang="0">
                  <a:pos x="0" y="91"/>
                </a:cxn>
                <a:cxn ang="0">
                  <a:pos x="144" y="91"/>
                </a:cxn>
                <a:cxn ang="0">
                  <a:pos x="219" y="6"/>
                </a:cxn>
                <a:cxn ang="0">
                  <a:pos x="354" y="129"/>
                </a:cxn>
                <a:cxn ang="0">
                  <a:pos x="557" y="129"/>
                </a:cxn>
                <a:cxn ang="0">
                  <a:pos x="774" y="91"/>
                </a:cxn>
                <a:cxn ang="0">
                  <a:pos x="1021" y="149"/>
                </a:cxn>
                <a:cxn ang="0">
                  <a:pos x="1127" y="149"/>
                </a:cxn>
                <a:cxn ang="0">
                  <a:pos x="1345" y="149"/>
                </a:cxn>
                <a:cxn ang="0">
                  <a:pos x="1528" y="129"/>
                </a:cxn>
              </a:cxnLst>
              <a:rect l="0" t="0" r="r" b="b"/>
              <a:pathLst>
                <a:path w="1528" h="159">
                  <a:moveTo>
                    <a:pt x="0" y="91"/>
                  </a:moveTo>
                  <a:cubicBezTo>
                    <a:pt x="54" y="98"/>
                    <a:pt x="108" y="105"/>
                    <a:pt x="144" y="91"/>
                  </a:cubicBezTo>
                  <a:cubicBezTo>
                    <a:pt x="180" y="77"/>
                    <a:pt x="184" y="0"/>
                    <a:pt x="219" y="6"/>
                  </a:cubicBezTo>
                  <a:cubicBezTo>
                    <a:pt x="254" y="12"/>
                    <a:pt x="298" y="109"/>
                    <a:pt x="354" y="129"/>
                  </a:cubicBezTo>
                  <a:cubicBezTo>
                    <a:pt x="410" y="149"/>
                    <a:pt x="487" y="135"/>
                    <a:pt x="557" y="129"/>
                  </a:cubicBezTo>
                  <a:cubicBezTo>
                    <a:pt x="627" y="123"/>
                    <a:pt x="697" y="88"/>
                    <a:pt x="774" y="91"/>
                  </a:cubicBezTo>
                  <a:cubicBezTo>
                    <a:pt x="851" y="94"/>
                    <a:pt x="962" y="139"/>
                    <a:pt x="1021" y="149"/>
                  </a:cubicBezTo>
                  <a:cubicBezTo>
                    <a:pt x="1080" y="159"/>
                    <a:pt x="1073" y="149"/>
                    <a:pt x="1127" y="149"/>
                  </a:cubicBezTo>
                  <a:cubicBezTo>
                    <a:pt x="1181" y="149"/>
                    <a:pt x="1278" y="152"/>
                    <a:pt x="1345" y="149"/>
                  </a:cubicBezTo>
                  <a:cubicBezTo>
                    <a:pt x="1412" y="146"/>
                    <a:pt x="1498" y="139"/>
                    <a:pt x="1528" y="129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069" name="Text Box 45"/>
            <p:cNvSpPr txBox="1">
              <a:spLocks noChangeArrowheads="1"/>
            </p:cNvSpPr>
            <p:nvPr/>
          </p:nvSpPr>
          <p:spPr bwMode="auto">
            <a:xfrm>
              <a:off x="6640" y="4635"/>
              <a:ext cx="2792" cy="1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pl-PL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złamanie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pl-PL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u podstawy</a:t>
              </a:r>
              <a:endParaRPr kumimoji="0" lang="pl-P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1070" name="AutoShape 46"/>
            <p:cNvCxnSpPr>
              <a:cxnSpLocks noChangeShapeType="1"/>
            </p:cNvCxnSpPr>
            <p:nvPr/>
          </p:nvCxnSpPr>
          <p:spPr bwMode="auto">
            <a:xfrm>
              <a:off x="6143" y="3858"/>
              <a:ext cx="713" cy="95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grpSp>
          <p:nvGrpSpPr>
            <p:cNvPr id="11" name="Group 47"/>
            <p:cNvGrpSpPr>
              <a:grpSpLocks/>
            </p:cNvGrpSpPr>
            <p:nvPr/>
          </p:nvGrpSpPr>
          <p:grpSpPr bwMode="auto">
            <a:xfrm>
              <a:off x="800" y="5980"/>
              <a:ext cx="10448" cy="3161"/>
              <a:chOff x="800" y="5980"/>
              <a:chExt cx="10448" cy="3161"/>
            </a:xfrm>
          </p:grpSpPr>
          <p:cxnSp>
            <p:nvCxnSpPr>
              <p:cNvPr id="1072" name="AutoShape 48"/>
              <p:cNvCxnSpPr>
                <a:cxnSpLocks noChangeShapeType="1"/>
              </p:cNvCxnSpPr>
              <p:nvPr/>
            </p:nvCxnSpPr>
            <p:spPr bwMode="auto">
              <a:xfrm>
                <a:off x="966" y="8481"/>
                <a:ext cx="9934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1073" name="AutoShape 49"/>
              <p:cNvCxnSpPr>
                <a:cxnSpLocks noChangeShapeType="1"/>
              </p:cNvCxnSpPr>
              <p:nvPr/>
            </p:nvCxnSpPr>
            <p:spPr bwMode="auto">
              <a:xfrm flipV="1">
                <a:off x="1280" y="6240"/>
                <a:ext cx="0" cy="238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1074" name="Text Box 50"/>
              <p:cNvSpPr txBox="1">
                <a:spLocks noChangeArrowheads="1"/>
              </p:cNvSpPr>
              <p:nvPr/>
            </p:nvSpPr>
            <p:spPr bwMode="auto">
              <a:xfrm>
                <a:off x="800" y="5980"/>
                <a:ext cx="860" cy="7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2000" b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σ</a:t>
                </a:r>
                <a:endParaRPr kumimoji="0" lang="pl-PL" sz="18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75" name="Text Box 51"/>
              <p:cNvSpPr txBox="1">
                <a:spLocks noChangeArrowheads="1"/>
              </p:cNvSpPr>
              <p:nvPr/>
            </p:nvSpPr>
            <p:spPr bwMode="auto">
              <a:xfrm>
                <a:off x="10469" y="8401"/>
                <a:ext cx="779" cy="7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20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t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76" name="Arc 52"/>
              <p:cNvSpPr>
                <a:spLocks/>
              </p:cNvSpPr>
              <p:nvPr/>
            </p:nvSpPr>
            <p:spPr bwMode="auto">
              <a:xfrm rot="16200000" flipV="1">
                <a:off x="4359" y="7791"/>
                <a:ext cx="1000" cy="398"/>
              </a:xfrm>
              <a:custGeom>
                <a:avLst/>
                <a:gdLst>
                  <a:gd name="G0" fmla="+- 155 0 0"/>
                  <a:gd name="G1" fmla="+- 21600 0 0"/>
                  <a:gd name="G2" fmla="+- 21600 0 0"/>
                  <a:gd name="T0" fmla="*/ 155 w 21755"/>
                  <a:gd name="T1" fmla="*/ 0 h 43200"/>
                  <a:gd name="T2" fmla="*/ 0 w 21755"/>
                  <a:gd name="T3" fmla="*/ 43199 h 43200"/>
                  <a:gd name="T4" fmla="*/ 155 w 2175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755" h="43200" fill="none" extrusionOk="0">
                    <a:moveTo>
                      <a:pt x="154" y="0"/>
                    </a:moveTo>
                    <a:cubicBezTo>
                      <a:pt x="12084" y="0"/>
                      <a:pt x="21755" y="9670"/>
                      <a:pt x="21755" y="21600"/>
                    </a:cubicBezTo>
                    <a:cubicBezTo>
                      <a:pt x="21755" y="33529"/>
                      <a:pt x="12084" y="43200"/>
                      <a:pt x="155" y="43200"/>
                    </a:cubicBezTo>
                    <a:cubicBezTo>
                      <a:pt x="103" y="43200"/>
                      <a:pt x="51" y="43199"/>
                      <a:pt x="-1" y="43199"/>
                    </a:cubicBezTo>
                  </a:path>
                  <a:path w="21755" h="43200" stroke="0" extrusionOk="0">
                    <a:moveTo>
                      <a:pt x="154" y="0"/>
                    </a:moveTo>
                    <a:cubicBezTo>
                      <a:pt x="12084" y="0"/>
                      <a:pt x="21755" y="9670"/>
                      <a:pt x="21755" y="21600"/>
                    </a:cubicBezTo>
                    <a:cubicBezTo>
                      <a:pt x="21755" y="33529"/>
                      <a:pt x="12084" y="43200"/>
                      <a:pt x="155" y="43200"/>
                    </a:cubicBezTo>
                    <a:cubicBezTo>
                      <a:pt x="103" y="43200"/>
                      <a:pt x="51" y="43199"/>
                      <a:pt x="-1" y="43199"/>
                    </a:cubicBezTo>
                    <a:lnTo>
                      <a:pt x="155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77" name="Arc 53"/>
              <p:cNvSpPr>
                <a:spLocks/>
              </p:cNvSpPr>
              <p:nvPr/>
            </p:nvSpPr>
            <p:spPr bwMode="auto">
              <a:xfrm rot="16200000" flipV="1">
                <a:off x="7975" y="7783"/>
                <a:ext cx="1000" cy="396"/>
              </a:xfrm>
              <a:custGeom>
                <a:avLst/>
                <a:gdLst>
                  <a:gd name="G0" fmla="+- 155 0 0"/>
                  <a:gd name="G1" fmla="+- 21600 0 0"/>
                  <a:gd name="G2" fmla="+- 21600 0 0"/>
                  <a:gd name="T0" fmla="*/ 155 w 21755"/>
                  <a:gd name="T1" fmla="*/ 0 h 43200"/>
                  <a:gd name="T2" fmla="*/ 0 w 21755"/>
                  <a:gd name="T3" fmla="*/ 43199 h 43200"/>
                  <a:gd name="T4" fmla="*/ 155 w 2175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755" h="43200" fill="none" extrusionOk="0">
                    <a:moveTo>
                      <a:pt x="154" y="0"/>
                    </a:moveTo>
                    <a:cubicBezTo>
                      <a:pt x="12084" y="0"/>
                      <a:pt x="21755" y="9670"/>
                      <a:pt x="21755" y="21600"/>
                    </a:cubicBezTo>
                    <a:cubicBezTo>
                      <a:pt x="21755" y="33529"/>
                      <a:pt x="12084" y="43200"/>
                      <a:pt x="155" y="43200"/>
                    </a:cubicBezTo>
                    <a:cubicBezTo>
                      <a:pt x="103" y="43200"/>
                      <a:pt x="51" y="43199"/>
                      <a:pt x="-1" y="43199"/>
                    </a:cubicBezTo>
                  </a:path>
                  <a:path w="21755" h="43200" stroke="0" extrusionOk="0">
                    <a:moveTo>
                      <a:pt x="154" y="0"/>
                    </a:moveTo>
                    <a:cubicBezTo>
                      <a:pt x="12084" y="0"/>
                      <a:pt x="21755" y="9670"/>
                      <a:pt x="21755" y="21600"/>
                    </a:cubicBezTo>
                    <a:cubicBezTo>
                      <a:pt x="21755" y="33529"/>
                      <a:pt x="12084" y="43200"/>
                      <a:pt x="155" y="43200"/>
                    </a:cubicBezTo>
                    <a:cubicBezTo>
                      <a:pt x="103" y="43200"/>
                      <a:pt x="51" y="43199"/>
                      <a:pt x="-1" y="43199"/>
                    </a:cubicBezTo>
                    <a:lnTo>
                      <a:pt x="155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78" name="Arc 54"/>
              <p:cNvSpPr>
                <a:spLocks/>
              </p:cNvSpPr>
              <p:nvPr/>
            </p:nvSpPr>
            <p:spPr bwMode="auto">
              <a:xfrm rot="16200000" flipV="1">
                <a:off x="673" y="7783"/>
                <a:ext cx="1000" cy="414"/>
              </a:xfrm>
              <a:custGeom>
                <a:avLst/>
                <a:gdLst>
                  <a:gd name="G0" fmla="+- 155 0 0"/>
                  <a:gd name="G1" fmla="+- 21600 0 0"/>
                  <a:gd name="G2" fmla="+- 21600 0 0"/>
                  <a:gd name="T0" fmla="*/ 155 w 21755"/>
                  <a:gd name="T1" fmla="*/ 0 h 43200"/>
                  <a:gd name="T2" fmla="*/ 0 w 21755"/>
                  <a:gd name="T3" fmla="*/ 43199 h 43200"/>
                  <a:gd name="T4" fmla="*/ 155 w 2175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755" h="43200" fill="none" extrusionOk="0">
                    <a:moveTo>
                      <a:pt x="154" y="0"/>
                    </a:moveTo>
                    <a:cubicBezTo>
                      <a:pt x="12084" y="0"/>
                      <a:pt x="21755" y="9670"/>
                      <a:pt x="21755" y="21600"/>
                    </a:cubicBezTo>
                    <a:cubicBezTo>
                      <a:pt x="21755" y="33529"/>
                      <a:pt x="12084" y="43200"/>
                      <a:pt x="155" y="43200"/>
                    </a:cubicBezTo>
                    <a:cubicBezTo>
                      <a:pt x="103" y="43200"/>
                      <a:pt x="51" y="43199"/>
                      <a:pt x="-1" y="43199"/>
                    </a:cubicBezTo>
                  </a:path>
                  <a:path w="21755" h="43200" stroke="0" extrusionOk="0">
                    <a:moveTo>
                      <a:pt x="154" y="0"/>
                    </a:moveTo>
                    <a:cubicBezTo>
                      <a:pt x="12084" y="0"/>
                      <a:pt x="21755" y="9670"/>
                      <a:pt x="21755" y="21600"/>
                    </a:cubicBezTo>
                    <a:cubicBezTo>
                      <a:pt x="21755" y="33529"/>
                      <a:pt x="12084" y="43200"/>
                      <a:pt x="155" y="43200"/>
                    </a:cubicBezTo>
                    <a:cubicBezTo>
                      <a:pt x="103" y="43200"/>
                      <a:pt x="51" y="43199"/>
                      <a:pt x="-1" y="43199"/>
                    </a:cubicBezTo>
                    <a:lnTo>
                      <a:pt x="155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</p:grpSp>
      </p:grpSp>
      <p:sp>
        <p:nvSpPr>
          <p:cNvPr id="56" name="Symbol zastępczy numeru slajdu 5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0F07B-E053-440C-87D3-BC3DA6897349}" type="slidenum">
              <a:rPr lang="pl-PL" smtClean="0"/>
              <a:pPr/>
              <a:t>2</a:t>
            </a:fld>
            <a:endParaRPr lang="pl-PL" dirty="0"/>
          </a:p>
        </p:txBody>
      </p:sp>
      <p:pic>
        <p:nvPicPr>
          <p:cNvPr id="57" name="Picture 2" descr="E:\Documents and Settings\tadeusz\Moje dokumenty\Dydaktyka\PKM\PKM III\rysunki do PKM\rysunki PKM\rys. 9.49 a.jpg"/>
          <p:cNvPicPr>
            <a:picLocks noChangeAspect="1" noChangeArrowheads="1"/>
          </p:cNvPicPr>
          <p:nvPr/>
        </p:nvPicPr>
        <p:blipFill>
          <a:blip r:embed="rId2" cstate="print"/>
          <a:srcRect l="7216" t="12946" r="8744" b="7598"/>
          <a:stretch>
            <a:fillRect/>
          </a:stretch>
        </p:blipFill>
        <p:spPr bwMode="auto">
          <a:xfrm>
            <a:off x="6294442" y="3642852"/>
            <a:ext cx="2558277" cy="24187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Elipsa 129"/>
          <p:cNvSpPr/>
          <p:nvPr/>
        </p:nvSpPr>
        <p:spPr>
          <a:xfrm>
            <a:off x="214282" y="142852"/>
            <a:ext cx="500066" cy="500066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pl-PL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0F07B-E053-440C-87D3-BC3DA6897349}" type="slidenum">
              <a:rPr lang="pl-PL" smtClean="0"/>
              <a:pPr/>
              <a:t>3</a:t>
            </a:fld>
            <a:endParaRPr lang="pl-PL"/>
          </a:p>
        </p:txBody>
      </p:sp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367088" y="4520598"/>
            <a:ext cx="2816225" cy="1611312"/>
            <a:chOff x="5493" y="7102"/>
            <a:chExt cx="4435" cy="2538"/>
          </a:xfrm>
        </p:grpSpPr>
        <p:grpSp>
          <p:nvGrpSpPr>
            <p:cNvPr id="1027" name="Group 3"/>
            <p:cNvGrpSpPr>
              <a:grpSpLocks/>
            </p:cNvGrpSpPr>
            <p:nvPr/>
          </p:nvGrpSpPr>
          <p:grpSpPr bwMode="auto">
            <a:xfrm>
              <a:off x="5493" y="7115"/>
              <a:ext cx="4435" cy="2355"/>
              <a:chOff x="5260" y="8744"/>
              <a:chExt cx="4435" cy="2355"/>
            </a:xfrm>
          </p:grpSpPr>
          <p:grpSp>
            <p:nvGrpSpPr>
              <p:cNvPr id="1028" name="Group 4"/>
              <p:cNvGrpSpPr>
                <a:grpSpLocks/>
              </p:cNvGrpSpPr>
              <p:nvPr/>
            </p:nvGrpSpPr>
            <p:grpSpPr bwMode="auto">
              <a:xfrm>
                <a:off x="5260" y="9329"/>
                <a:ext cx="1998" cy="1770"/>
                <a:chOff x="6576" y="9329"/>
                <a:chExt cx="1998" cy="1770"/>
              </a:xfrm>
            </p:grpSpPr>
            <p:sp>
              <p:nvSpPr>
                <p:cNvPr id="1029" name="Arc 5"/>
                <p:cNvSpPr>
                  <a:spLocks/>
                </p:cNvSpPr>
                <p:nvPr/>
              </p:nvSpPr>
              <p:spPr bwMode="auto">
                <a:xfrm rot="16200000">
                  <a:off x="6782" y="9374"/>
                  <a:ext cx="1519" cy="1440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16617"/>
                    <a:gd name="T1" fmla="*/ 0 h 21600"/>
                    <a:gd name="T2" fmla="*/ 16617 w 16617"/>
                    <a:gd name="T3" fmla="*/ 7800 h 21600"/>
                    <a:gd name="T4" fmla="*/ 0 w 1661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6617" h="21600" fill="none" extrusionOk="0">
                      <a:moveTo>
                        <a:pt x="-1" y="0"/>
                      </a:moveTo>
                      <a:cubicBezTo>
                        <a:pt x="6423" y="0"/>
                        <a:pt x="12513" y="2858"/>
                        <a:pt x="16616" y="7800"/>
                      </a:cubicBezTo>
                    </a:path>
                    <a:path w="16617" h="21600" stroke="0" extrusionOk="0">
                      <a:moveTo>
                        <a:pt x="-1" y="0"/>
                      </a:moveTo>
                      <a:cubicBezTo>
                        <a:pt x="6423" y="0"/>
                        <a:pt x="12513" y="2858"/>
                        <a:pt x="16616" y="78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l-PL"/>
                </a:p>
              </p:txBody>
            </p:sp>
            <p:sp>
              <p:nvSpPr>
                <p:cNvPr id="1030" name="Arc 6"/>
                <p:cNvSpPr>
                  <a:spLocks/>
                </p:cNvSpPr>
                <p:nvPr/>
              </p:nvSpPr>
              <p:spPr bwMode="auto">
                <a:xfrm flipV="1">
                  <a:off x="6576" y="10853"/>
                  <a:ext cx="246" cy="246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l-PL"/>
                </a:p>
              </p:txBody>
            </p:sp>
            <p:grpSp>
              <p:nvGrpSpPr>
                <p:cNvPr id="1031" name="Group 7"/>
                <p:cNvGrpSpPr>
                  <a:grpSpLocks/>
                </p:cNvGrpSpPr>
                <p:nvPr/>
              </p:nvGrpSpPr>
              <p:grpSpPr bwMode="auto">
                <a:xfrm>
                  <a:off x="6888" y="9329"/>
                  <a:ext cx="1686" cy="1762"/>
                  <a:chOff x="6888" y="9329"/>
                  <a:chExt cx="1686" cy="1762"/>
                </a:xfrm>
              </p:grpSpPr>
              <p:cxnSp>
                <p:nvCxnSpPr>
                  <p:cNvPr id="1032" name="AutoShape 8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7332" y="9329"/>
                    <a:ext cx="472" cy="1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grpSp>
                <p:nvGrpSpPr>
                  <p:cNvPr id="1033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6888" y="9330"/>
                    <a:ext cx="1686" cy="1761"/>
                    <a:chOff x="6888" y="9330"/>
                    <a:chExt cx="1686" cy="1761"/>
                  </a:xfrm>
                </p:grpSpPr>
                <p:sp>
                  <p:nvSpPr>
                    <p:cNvPr id="1034" name="Arc 10"/>
                    <p:cNvSpPr>
                      <a:spLocks/>
                    </p:cNvSpPr>
                    <p:nvPr/>
                  </p:nvSpPr>
                  <p:spPr bwMode="auto">
                    <a:xfrm rot="5400000" flipH="1">
                      <a:off x="6849" y="9369"/>
                      <a:ext cx="1518" cy="144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16617"/>
                        <a:gd name="T1" fmla="*/ 0 h 21600"/>
                        <a:gd name="T2" fmla="*/ 16617 w 16617"/>
                        <a:gd name="T3" fmla="*/ 7800 h 21600"/>
                        <a:gd name="T4" fmla="*/ 0 w 16617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16617" h="21600" fill="none" extrusionOk="0">
                          <a:moveTo>
                            <a:pt x="-1" y="0"/>
                          </a:moveTo>
                          <a:cubicBezTo>
                            <a:pt x="6423" y="0"/>
                            <a:pt x="12513" y="2858"/>
                            <a:pt x="16616" y="7800"/>
                          </a:cubicBezTo>
                        </a:path>
                        <a:path w="16617" h="21600" stroke="0" extrusionOk="0">
                          <a:moveTo>
                            <a:pt x="-1" y="0"/>
                          </a:moveTo>
                          <a:cubicBezTo>
                            <a:pt x="6423" y="0"/>
                            <a:pt x="12513" y="2858"/>
                            <a:pt x="16616" y="78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pl-PL"/>
                    </a:p>
                  </p:txBody>
                </p:sp>
                <p:cxnSp>
                  <p:nvCxnSpPr>
                    <p:cNvPr id="1035" name="AutoShape 11"/>
                    <p:cNvCxnSpPr>
                      <a:cxnSpLocks noChangeShapeType="1"/>
                      <a:stCxn id="1034" idx="1"/>
                      <a:endCxn id="1034" idx="1"/>
                    </p:cNvCxnSpPr>
                    <p:nvPr/>
                  </p:nvCxnSpPr>
                  <p:spPr bwMode="auto">
                    <a:xfrm>
                      <a:off x="7808" y="9330"/>
                      <a:ext cx="1" cy="1"/>
                    </a:xfrm>
                    <a:prstGeom prst="straightConnector1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sp>
                  <p:nvSpPr>
                    <p:cNvPr id="1036" name="Arc 12"/>
                    <p:cNvSpPr>
                      <a:spLocks/>
                    </p:cNvSpPr>
                    <p:nvPr/>
                  </p:nvSpPr>
                  <p:spPr bwMode="auto">
                    <a:xfrm flipH="1" flipV="1">
                      <a:off x="8328" y="10845"/>
                      <a:ext cx="246" cy="246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pl-PL"/>
                    </a:p>
                  </p:txBody>
                </p:sp>
              </p:grpSp>
            </p:grpSp>
          </p:grpSp>
          <p:grpSp>
            <p:nvGrpSpPr>
              <p:cNvPr id="1037" name="Group 13"/>
              <p:cNvGrpSpPr>
                <a:grpSpLocks/>
              </p:cNvGrpSpPr>
              <p:nvPr/>
            </p:nvGrpSpPr>
            <p:grpSpPr bwMode="auto">
              <a:xfrm>
                <a:off x="8009" y="8745"/>
                <a:ext cx="1686" cy="1761"/>
                <a:chOff x="6888" y="9330"/>
                <a:chExt cx="1686" cy="1761"/>
              </a:xfrm>
            </p:grpSpPr>
            <p:cxnSp>
              <p:nvCxnSpPr>
                <p:cNvPr id="1038" name="AutoShape 14"/>
                <p:cNvCxnSpPr>
                  <a:cxnSpLocks noChangeShapeType="1"/>
                </p:cNvCxnSpPr>
                <p:nvPr/>
              </p:nvCxnSpPr>
              <p:spPr bwMode="auto">
                <a:xfrm>
                  <a:off x="7343" y="9330"/>
                  <a:ext cx="472" cy="1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grpSp>
              <p:nvGrpSpPr>
                <p:cNvPr id="1039" name="Group 15"/>
                <p:cNvGrpSpPr>
                  <a:grpSpLocks/>
                </p:cNvGrpSpPr>
                <p:nvPr/>
              </p:nvGrpSpPr>
              <p:grpSpPr bwMode="auto">
                <a:xfrm>
                  <a:off x="6888" y="9330"/>
                  <a:ext cx="1686" cy="1761"/>
                  <a:chOff x="6888" y="9330"/>
                  <a:chExt cx="1686" cy="1761"/>
                </a:xfrm>
              </p:grpSpPr>
              <p:sp>
                <p:nvSpPr>
                  <p:cNvPr id="1040" name="Arc 16"/>
                  <p:cNvSpPr>
                    <a:spLocks/>
                  </p:cNvSpPr>
                  <p:nvPr/>
                </p:nvSpPr>
                <p:spPr bwMode="auto">
                  <a:xfrm rot="5400000" flipH="1">
                    <a:off x="6849" y="9369"/>
                    <a:ext cx="1518" cy="1440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16617"/>
                      <a:gd name="T1" fmla="*/ 0 h 21600"/>
                      <a:gd name="T2" fmla="*/ 16617 w 16617"/>
                      <a:gd name="T3" fmla="*/ 7800 h 21600"/>
                      <a:gd name="T4" fmla="*/ 0 w 16617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16617" h="21600" fill="none" extrusionOk="0">
                        <a:moveTo>
                          <a:pt x="-1" y="0"/>
                        </a:moveTo>
                        <a:cubicBezTo>
                          <a:pt x="6423" y="0"/>
                          <a:pt x="12513" y="2858"/>
                          <a:pt x="16616" y="7800"/>
                        </a:cubicBezTo>
                      </a:path>
                      <a:path w="16617" h="21600" stroke="0" extrusionOk="0">
                        <a:moveTo>
                          <a:pt x="-1" y="0"/>
                        </a:moveTo>
                        <a:cubicBezTo>
                          <a:pt x="6423" y="0"/>
                          <a:pt x="12513" y="2858"/>
                          <a:pt x="16616" y="78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pl-PL"/>
                  </a:p>
                </p:txBody>
              </p:sp>
              <p:cxnSp>
                <p:nvCxnSpPr>
                  <p:cNvPr id="1041" name="AutoShape 17"/>
                  <p:cNvCxnSpPr>
                    <a:cxnSpLocks noChangeShapeType="1"/>
                    <a:stCxn id="1040" idx="1"/>
                    <a:endCxn id="1040" idx="1"/>
                  </p:cNvCxnSpPr>
                  <p:nvPr/>
                </p:nvCxnSpPr>
                <p:spPr bwMode="auto">
                  <a:xfrm>
                    <a:off x="7808" y="9330"/>
                    <a:ext cx="1" cy="1"/>
                  </a:xfrm>
                  <a:prstGeom prst="straightConnector1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sp>
                <p:nvSpPr>
                  <p:cNvPr id="1042" name="Arc 18"/>
                  <p:cNvSpPr>
                    <a:spLocks/>
                  </p:cNvSpPr>
                  <p:nvPr/>
                </p:nvSpPr>
                <p:spPr bwMode="auto">
                  <a:xfrm flipH="1" flipV="1">
                    <a:off x="8328" y="10845"/>
                    <a:ext cx="246" cy="24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pl-PL"/>
                  </a:p>
                </p:txBody>
              </p:sp>
            </p:grpSp>
          </p:grpSp>
          <p:cxnSp>
            <p:nvCxnSpPr>
              <p:cNvPr id="1043" name="AutoShape 19"/>
              <p:cNvCxnSpPr>
                <a:cxnSpLocks noChangeShapeType="1"/>
              </p:cNvCxnSpPr>
              <p:nvPr/>
            </p:nvCxnSpPr>
            <p:spPr bwMode="auto">
              <a:xfrm flipH="1">
                <a:off x="6492" y="8744"/>
                <a:ext cx="2437" cy="585"/>
              </a:xfrm>
              <a:prstGeom prst="straightConnector1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44" name="AutoShape 20"/>
              <p:cNvCxnSpPr>
                <a:cxnSpLocks noChangeShapeType="1"/>
              </p:cNvCxnSpPr>
              <p:nvPr/>
            </p:nvCxnSpPr>
            <p:spPr bwMode="auto">
              <a:xfrm flipH="1">
                <a:off x="6027" y="8746"/>
                <a:ext cx="2437" cy="585"/>
              </a:xfrm>
              <a:prstGeom prst="straightConnector1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45" name="AutoShape 21"/>
              <p:cNvCxnSpPr>
                <a:cxnSpLocks noChangeShapeType="1"/>
              </p:cNvCxnSpPr>
              <p:nvPr/>
            </p:nvCxnSpPr>
            <p:spPr bwMode="auto">
              <a:xfrm flipH="1">
                <a:off x="7176" y="10441"/>
                <a:ext cx="2221" cy="53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sp>
          <p:nvSpPr>
            <p:cNvPr id="1046" name="Arc 22"/>
            <p:cNvSpPr>
              <a:spLocks/>
            </p:cNvSpPr>
            <p:nvPr/>
          </p:nvSpPr>
          <p:spPr bwMode="auto">
            <a:xfrm rot="6141465" flipH="1">
              <a:off x="6571" y="8031"/>
              <a:ext cx="1518" cy="1359"/>
            </a:xfrm>
            <a:custGeom>
              <a:avLst/>
              <a:gdLst>
                <a:gd name="G0" fmla="+- 0 0 0"/>
                <a:gd name="G1" fmla="+- 20387 0 0"/>
                <a:gd name="G2" fmla="+- 21600 0 0"/>
                <a:gd name="T0" fmla="*/ 7136 w 16617"/>
                <a:gd name="T1" fmla="*/ 0 h 20387"/>
                <a:gd name="T2" fmla="*/ 16617 w 16617"/>
                <a:gd name="T3" fmla="*/ 6587 h 20387"/>
                <a:gd name="T4" fmla="*/ 0 w 16617"/>
                <a:gd name="T5" fmla="*/ 20387 h 20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617" h="20387" fill="none" extrusionOk="0">
                  <a:moveTo>
                    <a:pt x="7136" y="-1"/>
                  </a:moveTo>
                  <a:cubicBezTo>
                    <a:pt x="10835" y="1294"/>
                    <a:pt x="14112" y="3571"/>
                    <a:pt x="16616" y="6587"/>
                  </a:cubicBezTo>
                </a:path>
                <a:path w="16617" h="20387" stroke="0" extrusionOk="0">
                  <a:moveTo>
                    <a:pt x="7136" y="-1"/>
                  </a:moveTo>
                  <a:cubicBezTo>
                    <a:pt x="10835" y="1294"/>
                    <a:pt x="14112" y="3571"/>
                    <a:pt x="16616" y="6587"/>
                  </a:cubicBezTo>
                  <a:lnTo>
                    <a:pt x="0" y="20387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047" name="Freeform 23"/>
            <p:cNvSpPr>
              <a:spLocks/>
            </p:cNvSpPr>
            <p:nvPr/>
          </p:nvSpPr>
          <p:spPr bwMode="auto">
            <a:xfrm>
              <a:off x="8431" y="7463"/>
              <a:ext cx="468" cy="134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8" y="350"/>
                </a:cxn>
                <a:cxn ang="0">
                  <a:pos x="195" y="778"/>
                </a:cxn>
                <a:cxn ang="0">
                  <a:pos x="272" y="973"/>
                </a:cxn>
                <a:cxn ang="0">
                  <a:pos x="331" y="1362"/>
                </a:cxn>
                <a:cxn ang="0">
                  <a:pos x="370" y="2335"/>
                </a:cxn>
              </a:cxnLst>
              <a:rect l="0" t="0" r="r" b="b"/>
              <a:pathLst>
                <a:path w="370" h="2335">
                  <a:moveTo>
                    <a:pt x="0" y="0"/>
                  </a:moveTo>
                  <a:cubicBezTo>
                    <a:pt x="15" y="127"/>
                    <a:pt x="21" y="236"/>
                    <a:pt x="78" y="350"/>
                  </a:cubicBezTo>
                  <a:cubicBezTo>
                    <a:pt x="104" y="486"/>
                    <a:pt x="119" y="665"/>
                    <a:pt x="195" y="778"/>
                  </a:cubicBezTo>
                  <a:cubicBezTo>
                    <a:pt x="215" y="862"/>
                    <a:pt x="246" y="895"/>
                    <a:pt x="272" y="973"/>
                  </a:cubicBezTo>
                  <a:cubicBezTo>
                    <a:pt x="315" y="1298"/>
                    <a:pt x="291" y="1169"/>
                    <a:pt x="331" y="1362"/>
                  </a:cubicBezTo>
                  <a:cubicBezTo>
                    <a:pt x="351" y="1729"/>
                    <a:pt x="370" y="1946"/>
                    <a:pt x="370" y="2335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048" name="Freeform 24"/>
            <p:cNvSpPr>
              <a:spLocks/>
            </p:cNvSpPr>
            <p:nvPr/>
          </p:nvSpPr>
          <p:spPr bwMode="auto">
            <a:xfrm>
              <a:off x="8069" y="7426"/>
              <a:ext cx="362" cy="9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8" y="350"/>
                </a:cxn>
                <a:cxn ang="0">
                  <a:pos x="195" y="778"/>
                </a:cxn>
                <a:cxn ang="0">
                  <a:pos x="272" y="973"/>
                </a:cxn>
                <a:cxn ang="0">
                  <a:pos x="331" y="1362"/>
                </a:cxn>
                <a:cxn ang="0">
                  <a:pos x="370" y="2335"/>
                </a:cxn>
              </a:cxnLst>
              <a:rect l="0" t="0" r="r" b="b"/>
              <a:pathLst>
                <a:path w="370" h="2335">
                  <a:moveTo>
                    <a:pt x="0" y="0"/>
                  </a:moveTo>
                  <a:cubicBezTo>
                    <a:pt x="15" y="127"/>
                    <a:pt x="21" y="236"/>
                    <a:pt x="78" y="350"/>
                  </a:cubicBezTo>
                  <a:cubicBezTo>
                    <a:pt x="104" y="486"/>
                    <a:pt x="119" y="665"/>
                    <a:pt x="195" y="778"/>
                  </a:cubicBezTo>
                  <a:cubicBezTo>
                    <a:pt x="215" y="862"/>
                    <a:pt x="246" y="895"/>
                    <a:pt x="272" y="973"/>
                  </a:cubicBezTo>
                  <a:cubicBezTo>
                    <a:pt x="315" y="1298"/>
                    <a:pt x="291" y="1169"/>
                    <a:pt x="331" y="1362"/>
                  </a:cubicBezTo>
                  <a:cubicBezTo>
                    <a:pt x="351" y="1729"/>
                    <a:pt x="370" y="1946"/>
                    <a:pt x="370" y="2335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grpSp>
          <p:nvGrpSpPr>
            <p:cNvPr id="1049" name="Group 25"/>
            <p:cNvGrpSpPr>
              <a:grpSpLocks/>
            </p:cNvGrpSpPr>
            <p:nvPr/>
          </p:nvGrpSpPr>
          <p:grpSpPr bwMode="auto">
            <a:xfrm>
              <a:off x="7810" y="7408"/>
              <a:ext cx="1359" cy="1816"/>
              <a:chOff x="2974" y="8134"/>
              <a:chExt cx="1359" cy="1816"/>
            </a:xfrm>
          </p:grpSpPr>
          <p:sp>
            <p:nvSpPr>
              <p:cNvPr id="1050" name="Arc 26"/>
              <p:cNvSpPr>
                <a:spLocks/>
              </p:cNvSpPr>
              <p:nvPr/>
            </p:nvSpPr>
            <p:spPr bwMode="auto">
              <a:xfrm rot="6141465" flipH="1">
                <a:off x="2895" y="8511"/>
                <a:ext cx="1518" cy="1359"/>
              </a:xfrm>
              <a:custGeom>
                <a:avLst/>
                <a:gdLst>
                  <a:gd name="G0" fmla="+- 0 0 0"/>
                  <a:gd name="G1" fmla="+- 20387 0 0"/>
                  <a:gd name="G2" fmla="+- 21600 0 0"/>
                  <a:gd name="T0" fmla="*/ 7136 w 16617"/>
                  <a:gd name="T1" fmla="*/ 0 h 20387"/>
                  <a:gd name="T2" fmla="*/ 16617 w 16617"/>
                  <a:gd name="T3" fmla="*/ 6587 h 20387"/>
                  <a:gd name="T4" fmla="*/ 0 w 16617"/>
                  <a:gd name="T5" fmla="*/ 20387 h 203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617" h="20387" fill="none" extrusionOk="0">
                    <a:moveTo>
                      <a:pt x="7136" y="-1"/>
                    </a:moveTo>
                    <a:cubicBezTo>
                      <a:pt x="10835" y="1294"/>
                      <a:pt x="14112" y="3571"/>
                      <a:pt x="16616" y="6587"/>
                    </a:cubicBezTo>
                  </a:path>
                  <a:path w="16617" h="20387" stroke="0" extrusionOk="0">
                    <a:moveTo>
                      <a:pt x="7136" y="-1"/>
                    </a:moveTo>
                    <a:cubicBezTo>
                      <a:pt x="10835" y="1294"/>
                      <a:pt x="14112" y="3571"/>
                      <a:pt x="16616" y="6587"/>
                    </a:cubicBezTo>
                    <a:lnTo>
                      <a:pt x="0" y="20387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51" name="Freeform 27"/>
              <p:cNvSpPr>
                <a:spLocks/>
              </p:cNvSpPr>
              <p:nvPr/>
            </p:nvSpPr>
            <p:spPr bwMode="auto">
              <a:xfrm>
                <a:off x="3795" y="8134"/>
                <a:ext cx="270" cy="380"/>
              </a:xfrm>
              <a:custGeom>
                <a:avLst/>
                <a:gdLst/>
                <a:ahLst/>
                <a:cxnLst>
                  <a:cxn ang="0">
                    <a:pos x="253" y="370"/>
                  </a:cxn>
                  <a:cxn ang="0">
                    <a:pos x="175" y="272"/>
                  </a:cxn>
                  <a:cxn ang="0">
                    <a:pos x="0" y="0"/>
                  </a:cxn>
                </a:cxnLst>
                <a:rect l="0" t="0" r="r" b="b"/>
                <a:pathLst>
                  <a:path w="270" h="380">
                    <a:moveTo>
                      <a:pt x="253" y="370"/>
                    </a:moveTo>
                    <a:cubicBezTo>
                      <a:pt x="208" y="238"/>
                      <a:pt x="270" y="380"/>
                      <a:pt x="175" y="272"/>
                    </a:cubicBezTo>
                    <a:cubicBezTo>
                      <a:pt x="98" y="184"/>
                      <a:pt x="81" y="81"/>
                      <a:pt x="0" y="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</p:grpSp>
        <p:grpSp>
          <p:nvGrpSpPr>
            <p:cNvPr id="1052" name="Group 28"/>
            <p:cNvGrpSpPr>
              <a:grpSpLocks/>
            </p:cNvGrpSpPr>
            <p:nvPr/>
          </p:nvGrpSpPr>
          <p:grpSpPr bwMode="auto">
            <a:xfrm rot="484928">
              <a:off x="6098" y="7819"/>
              <a:ext cx="1326" cy="1349"/>
              <a:chOff x="2974" y="8134"/>
              <a:chExt cx="1359" cy="1816"/>
            </a:xfrm>
          </p:grpSpPr>
          <p:sp>
            <p:nvSpPr>
              <p:cNvPr id="1053" name="Arc 29"/>
              <p:cNvSpPr>
                <a:spLocks/>
              </p:cNvSpPr>
              <p:nvPr/>
            </p:nvSpPr>
            <p:spPr bwMode="auto">
              <a:xfrm rot="6141465" flipH="1">
                <a:off x="2895" y="8511"/>
                <a:ext cx="1518" cy="1359"/>
              </a:xfrm>
              <a:custGeom>
                <a:avLst/>
                <a:gdLst>
                  <a:gd name="G0" fmla="+- 0 0 0"/>
                  <a:gd name="G1" fmla="+- 20387 0 0"/>
                  <a:gd name="G2" fmla="+- 21600 0 0"/>
                  <a:gd name="T0" fmla="*/ 7136 w 16617"/>
                  <a:gd name="T1" fmla="*/ 0 h 20387"/>
                  <a:gd name="T2" fmla="*/ 16617 w 16617"/>
                  <a:gd name="T3" fmla="*/ 6587 h 20387"/>
                  <a:gd name="T4" fmla="*/ 0 w 16617"/>
                  <a:gd name="T5" fmla="*/ 20387 h 203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617" h="20387" fill="none" extrusionOk="0">
                    <a:moveTo>
                      <a:pt x="7136" y="-1"/>
                    </a:moveTo>
                    <a:cubicBezTo>
                      <a:pt x="10835" y="1294"/>
                      <a:pt x="14112" y="3571"/>
                      <a:pt x="16616" y="6587"/>
                    </a:cubicBezTo>
                  </a:path>
                  <a:path w="16617" h="20387" stroke="0" extrusionOk="0">
                    <a:moveTo>
                      <a:pt x="7136" y="-1"/>
                    </a:moveTo>
                    <a:cubicBezTo>
                      <a:pt x="10835" y="1294"/>
                      <a:pt x="14112" y="3571"/>
                      <a:pt x="16616" y="6587"/>
                    </a:cubicBezTo>
                    <a:lnTo>
                      <a:pt x="0" y="20387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54" name="Freeform 30"/>
              <p:cNvSpPr>
                <a:spLocks/>
              </p:cNvSpPr>
              <p:nvPr/>
            </p:nvSpPr>
            <p:spPr bwMode="auto">
              <a:xfrm>
                <a:off x="3795" y="8134"/>
                <a:ext cx="270" cy="380"/>
              </a:xfrm>
              <a:custGeom>
                <a:avLst/>
                <a:gdLst/>
                <a:ahLst/>
                <a:cxnLst>
                  <a:cxn ang="0">
                    <a:pos x="253" y="370"/>
                  </a:cxn>
                  <a:cxn ang="0">
                    <a:pos x="175" y="272"/>
                  </a:cxn>
                  <a:cxn ang="0">
                    <a:pos x="0" y="0"/>
                  </a:cxn>
                </a:cxnLst>
                <a:rect l="0" t="0" r="r" b="b"/>
                <a:pathLst>
                  <a:path w="270" h="380">
                    <a:moveTo>
                      <a:pt x="253" y="370"/>
                    </a:moveTo>
                    <a:cubicBezTo>
                      <a:pt x="208" y="238"/>
                      <a:pt x="270" y="380"/>
                      <a:pt x="175" y="272"/>
                    </a:cubicBezTo>
                    <a:cubicBezTo>
                      <a:pt x="98" y="184"/>
                      <a:pt x="81" y="81"/>
                      <a:pt x="0" y="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</p:grpSp>
        <p:grpSp>
          <p:nvGrpSpPr>
            <p:cNvPr id="1055" name="Group 31"/>
            <p:cNvGrpSpPr>
              <a:grpSpLocks/>
            </p:cNvGrpSpPr>
            <p:nvPr/>
          </p:nvGrpSpPr>
          <p:grpSpPr bwMode="auto">
            <a:xfrm>
              <a:off x="6883" y="7616"/>
              <a:ext cx="1359" cy="1816"/>
              <a:chOff x="2974" y="8134"/>
              <a:chExt cx="1359" cy="1816"/>
            </a:xfrm>
          </p:grpSpPr>
          <p:sp>
            <p:nvSpPr>
              <p:cNvPr id="1056" name="Arc 32"/>
              <p:cNvSpPr>
                <a:spLocks/>
              </p:cNvSpPr>
              <p:nvPr/>
            </p:nvSpPr>
            <p:spPr bwMode="auto">
              <a:xfrm rot="6141465" flipH="1">
                <a:off x="2895" y="8511"/>
                <a:ext cx="1518" cy="1359"/>
              </a:xfrm>
              <a:custGeom>
                <a:avLst/>
                <a:gdLst>
                  <a:gd name="G0" fmla="+- 0 0 0"/>
                  <a:gd name="G1" fmla="+- 20387 0 0"/>
                  <a:gd name="G2" fmla="+- 21600 0 0"/>
                  <a:gd name="T0" fmla="*/ 7136 w 16617"/>
                  <a:gd name="T1" fmla="*/ 0 h 20387"/>
                  <a:gd name="T2" fmla="*/ 16617 w 16617"/>
                  <a:gd name="T3" fmla="*/ 6587 h 20387"/>
                  <a:gd name="T4" fmla="*/ 0 w 16617"/>
                  <a:gd name="T5" fmla="*/ 20387 h 203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617" h="20387" fill="none" extrusionOk="0">
                    <a:moveTo>
                      <a:pt x="7136" y="-1"/>
                    </a:moveTo>
                    <a:cubicBezTo>
                      <a:pt x="10835" y="1294"/>
                      <a:pt x="14112" y="3571"/>
                      <a:pt x="16616" y="6587"/>
                    </a:cubicBezTo>
                  </a:path>
                  <a:path w="16617" h="20387" stroke="0" extrusionOk="0">
                    <a:moveTo>
                      <a:pt x="7136" y="-1"/>
                    </a:moveTo>
                    <a:cubicBezTo>
                      <a:pt x="10835" y="1294"/>
                      <a:pt x="14112" y="3571"/>
                      <a:pt x="16616" y="6587"/>
                    </a:cubicBezTo>
                    <a:lnTo>
                      <a:pt x="0" y="20387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57" name="Freeform 33"/>
              <p:cNvSpPr>
                <a:spLocks/>
              </p:cNvSpPr>
              <p:nvPr/>
            </p:nvSpPr>
            <p:spPr bwMode="auto">
              <a:xfrm>
                <a:off x="3795" y="8134"/>
                <a:ext cx="270" cy="380"/>
              </a:xfrm>
              <a:custGeom>
                <a:avLst/>
                <a:gdLst/>
                <a:ahLst/>
                <a:cxnLst>
                  <a:cxn ang="0">
                    <a:pos x="253" y="370"/>
                  </a:cxn>
                  <a:cxn ang="0">
                    <a:pos x="175" y="272"/>
                  </a:cxn>
                  <a:cxn ang="0">
                    <a:pos x="0" y="0"/>
                  </a:cxn>
                </a:cxnLst>
                <a:rect l="0" t="0" r="r" b="b"/>
                <a:pathLst>
                  <a:path w="270" h="380">
                    <a:moveTo>
                      <a:pt x="253" y="370"/>
                    </a:moveTo>
                    <a:cubicBezTo>
                      <a:pt x="208" y="238"/>
                      <a:pt x="270" y="380"/>
                      <a:pt x="175" y="272"/>
                    </a:cubicBezTo>
                    <a:cubicBezTo>
                      <a:pt x="98" y="184"/>
                      <a:pt x="81" y="81"/>
                      <a:pt x="0" y="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</p:grpSp>
        <p:grpSp>
          <p:nvGrpSpPr>
            <p:cNvPr id="1058" name="Group 34"/>
            <p:cNvGrpSpPr>
              <a:grpSpLocks/>
            </p:cNvGrpSpPr>
            <p:nvPr/>
          </p:nvGrpSpPr>
          <p:grpSpPr bwMode="auto">
            <a:xfrm rot="377615">
              <a:off x="6567" y="7697"/>
              <a:ext cx="1326" cy="1349"/>
              <a:chOff x="2974" y="8134"/>
              <a:chExt cx="1359" cy="1816"/>
            </a:xfrm>
          </p:grpSpPr>
          <p:sp>
            <p:nvSpPr>
              <p:cNvPr id="1059" name="Arc 35"/>
              <p:cNvSpPr>
                <a:spLocks/>
              </p:cNvSpPr>
              <p:nvPr/>
            </p:nvSpPr>
            <p:spPr bwMode="auto">
              <a:xfrm rot="6141465" flipH="1">
                <a:off x="2895" y="8511"/>
                <a:ext cx="1518" cy="1359"/>
              </a:xfrm>
              <a:custGeom>
                <a:avLst/>
                <a:gdLst>
                  <a:gd name="G0" fmla="+- 0 0 0"/>
                  <a:gd name="G1" fmla="+- 20387 0 0"/>
                  <a:gd name="G2" fmla="+- 21600 0 0"/>
                  <a:gd name="T0" fmla="*/ 7136 w 16617"/>
                  <a:gd name="T1" fmla="*/ 0 h 20387"/>
                  <a:gd name="T2" fmla="*/ 16617 w 16617"/>
                  <a:gd name="T3" fmla="*/ 6587 h 20387"/>
                  <a:gd name="T4" fmla="*/ 0 w 16617"/>
                  <a:gd name="T5" fmla="*/ 20387 h 203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617" h="20387" fill="none" extrusionOk="0">
                    <a:moveTo>
                      <a:pt x="7136" y="-1"/>
                    </a:moveTo>
                    <a:cubicBezTo>
                      <a:pt x="10835" y="1294"/>
                      <a:pt x="14112" y="3571"/>
                      <a:pt x="16616" y="6587"/>
                    </a:cubicBezTo>
                  </a:path>
                  <a:path w="16617" h="20387" stroke="0" extrusionOk="0">
                    <a:moveTo>
                      <a:pt x="7136" y="-1"/>
                    </a:moveTo>
                    <a:cubicBezTo>
                      <a:pt x="10835" y="1294"/>
                      <a:pt x="14112" y="3571"/>
                      <a:pt x="16616" y="6587"/>
                    </a:cubicBezTo>
                    <a:lnTo>
                      <a:pt x="0" y="20387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60" name="Freeform 36"/>
              <p:cNvSpPr>
                <a:spLocks/>
              </p:cNvSpPr>
              <p:nvPr/>
            </p:nvSpPr>
            <p:spPr bwMode="auto">
              <a:xfrm>
                <a:off x="3795" y="8134"/>
                <a:ext cx="270" cy="380"/>
              </a:xfrm>
              <a:custGeom>
                <a:avLst/>
                <a:gdLst/>
                <a:ahLst/>
                <a:cxnLst>
                  <a:cxn ang="0">
                    <a:pos x="253" y="370"/>
                  </a:cxn>
                  <a:cxn ang="0">
                    <a:pos x="175" y="272"/>
                  </a:cxn>
                  <a:cxn ang="0">
                    <a:pos x="0" y="0"/>
                  </a:cxn>
                </a:cxnLst>
                <a:rect l="0" t="0" r="r" b="b"/>
                <a:pathLst>
                  <a:path w="270" h="380">
                    <a:moveTo>
                      <a:pt x="253" y="370"/>
                    </a:moveTo>
                    <a:cubicBezTo>
                      <a:pt x="208" y="238"/>
                      <a:pt x="270" y="380"/>
                      <a:pt x="175" y="272"/>
                    </a:cubicBezTo>
                    <a:cubicBezTo>
                      <a:pt x="98" y="184"/>
                      <a:pt x="81" y="81"/>
                      <a:pt x="0" y="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</p:grpSp>
        <p:grpSp>
          <p:nvGrpSpPr>
            <p:cNvPr id="1061" name="Group 37"/>
            <p:cNvGrpSpPr>
              <a:grpSpLocks/>
            </p:cNvGrpSpPr>
            <p:nvPr/>
          </p:nvGrpSpPr>
          <p:grpSpPr bwMode="auto">
            <a:xfrm rot="587661">
              <a:off x="7547" y="7746"/>
              <a:ext cx="1326" cy="1304"/>
              <a:chOff x="2415" y="9168"/>
              <a:chExt cx="1326" cy="1304"/>
            </a:xfrm>
          </p:grpSpPr>
          <p:sp>
            <p:nvSpPr>
              <p:cNvPr id="1062" name="Arc 38"/>
              <p:cNvSpPr>
                <a:spLocks/>
              </p:cNvSpPr>
              <p:nvPr/>
            </p:nvSpPr>
            <p:spPr bwMode="auto">
              <a:xfrm rot="6626394" flipH="1">
                <a:off x="2514" y="9245"/>
                <a:ext cx="1128" cy="1326"/>
              </a:xfrm>
              <a:custGeom>
                <a:avLst/>
                <a:gdLst>
                  <a:gd name="G0" fmla="+- 0 0 0"/>
                  <a:gd name="G1" fmla="+- 20387 0 0"/>
                  <a:gd name="G2" fmla="+- 21600 0 0"/>
                  <a:gd name="T0" fmla="*/ 7136 w 16617"/>
                  <a:gd name="T1" fmla="*/ 0 h 20387"/>
                  <a:gd name="T2" fmla="*/ 16617 w 16617"/>
                  <a:gd name="T3" fmla="*/ 6587 h 20387"/>
                  <a:gd name="T4" fmla="*/ 0 w 16617"/>
                  <a:gd name="T5" fmla="*/ 20387 h 203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617" h="20387" fill="none" extrusionOk="0">
                    <a:moveTo>
                      <a:pt x="7136" y="-1"/>
                    </a:moveTo>
                    <a:cubicBezTo>
                      <a:pt x="10835" y="1294"/>
                      <a:pt x="14112" y="3571"/>
                      <a:pt x="16616" y="6587"/>
                    </a:cubicBezTo>
                  </a:path>
                  <a:path w="16617" h="20387" stroke="0" extrusionOk="0">
                    <a:moveTo>
                      <a:pt x="7136" y="-1"/>
                    </a:moveTo>
                    <a:cubicBezTo>
                      <a:pt x="10835" y="1294"/>
                      <a:pt x="14112" y="3571"/>
                      <a:pt x="16616" y="6587"/>
                    </a:cubicBezTo>
                    <a:lnTo>
                      <a:pt x="0" y="20387"/>
                    </a:lnTo>
                    <a:close/>
                  </a:path>
                </a:pathLst>
              </a:custGeom>
              <a:noFill/>
              <a:ln w="952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63" name="Freeform 39"/>
              <p:cNvSpPr>
                <a:spLocks/>
              </p:cNvSpPr>
              <p:nvPr/>
            </p:nvSpPr>
            <p:spPr bwMode="auto">
              <a:xfrm rot="484928">
                <a:off x="3246" y="9168"/>
                <a:ext cx="264" cy="282"/>
              </a:xfrm>
              <a:custGeom>
                <a:avLst/>
                <a:gdLst/>
                <a:ahLst/>
                <a:cxnLst>
                  <a:cxn ang="0">
                    <a:pos x="253" y="370"/>
                  </a:cxn>
                  <a:cxn ang="0">
                    <a:pos x="175" y="272"/>
                  </a:cxn>
                  <a:cxn ang="0">
                    <a:pos x="0" y="0"/>
                  </a:cxn>
                </a:cxnLst>
                <a:rect l="0" t="0" r="r" b="b"/>
                <a:pathLst>
                  <a:path w="270" h="380">
                    <a:moveTo>
                      <a:pt x="253" y="370"/>
                    </a:moveTo>
                    <a:cubicBezTo>
                      <a:pt x="208" y="238"/>
                      <a:pt x="270" y="380"/>
                      <a:pt x="175" y="272"/>
                    </a:cubicBezTo>
                    <a:cubicBezTo>
                      <a:pt x="98" y="184"/>
                      <a:pt x="81" y="81"/>
                      <a:pt x="0" y="0"/>
                    </a:cubicBezTo>
                  </a:path>
                </a:pathLst>
              </a:custGeom>
              <a:noFill/>
              <a:ln w="952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</p:grpSp>
        <p:grpSp>
          <p:nvGrpSpPr>
            <p:cNvPr id="1064" name="Group 40"/>
            <p:cNvGrpSpPr>
              <a:grpSpLocks/>
            </p:cNvGrpSpPr>
            <p:nvPr/>
          </p:nvGrpSpPr>
          <p:grpSpPr bwMode="auto">
            <a:xfrm>
              <a:off x="7386" y="7426"/>
              <a:ext cx="1326" cy="1304"/>
              <a:chOff x="2415" y="9168"/>
              <a:chExt cx="1326" cy="1304"/>
            </a:xfrm>
          </p:grpSpPr>
          <p:sp>
            <p:nvSpPr>
              <p:cNvPr id="1065" name="Arc 41"/>
              <p:cNvSpPr>
                <a:spLocks/>
              </p:cNvSpPr>
              <p:nvPr/>
            </p:nvSpPr>
            <p:spPr bwMode="auto">
              <a:xfrm rot="6626394" flipH="1">
                <a:off x="2514" y="9245"/>
                <a:ext cx="1128" cy="1326"/>
              </a:xfrm>
              <a:custGeom>
                <a:avLst/>
                <a:gdLst>
                  <a:gd name="G0" fmla="+- 0 0 0"/>
                  <a:gd name="G1" fmla="+- 20387 0 0"/>
                  <a:gd name="G2" fmla="+- 21600 0 0"/>
                  <a:gd name="T0" fmla="*/ 7136 w 16617"/>
                  <a:gd name="T1" fmla="*/ 0 h 20387"/>
                  <a:gd name="T2" fmla="*/ 16617 w 16617"/>
                  <a:gd name="T3" fmla="*/ 6587 h 20387"/>
                  <a:gd name="T4" fmla="*/ 0 w 16617"/>
                  <a:gd name="T5" fmla="*/ 20387 h 203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617" h="20387" fill="none" extrusionOk="0">
                    <a:moveTo>
                      <a:pt x="7136" y="-1"/>
                    </a:moveTo>
                    <a:cubicBezTo>
                      <a:pt x="10835" y="1294"/>
                      <a:pt x="14112" y="3571"/>
                      <a:pt x="16616" y="6587"/>
                    </a:cubicBezTo>
                  </a:path>
                  <a:path w="16617" h="20387" stroke="0" extrusionOk="0">
                    <a:moveTo>
                      <a:pt x="7136" y="-1"/>
                    </a:moveTo>
                    <a:cubicBezTo>
                      <a:pt x="10835" y="1294"/>
                      <a:pt x="14112" y="3571"/>
                      <a:pt x="16616" y="6587"/>
                    </a:cubicBezTo>
                    <a:lnTo>
                      <a:pt x="0" y="20387"/>
                    </a:lnTo>
                    <a:close/>
                  </a:path>
                </a:pathLst>
              </a:custGeom>
              <a:noFill/>
              <a:ln w="9525">
                <a:solidFill>
                  <a:srgbClr val="5A5A5A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66" name="Freeform 42"/>
              <p:cNvSpPr>
                <a:spLocks/>
              </p:cNvSpPr>
              <p:nvPr/>
            </p:nvSpPr>
            <p:spPr bwMode="auto">
              <a:xfrm rot="484928">
                <a:off x="3246" y="9168"/>
                <a:ext cx="264" cy="282"/>
              </a:xfrm>
              <a:custGeom>
                <a:avLst/>
                <a:gdLst/>
                <a:ahLst/>
                <a:cxnLst>
                  <a:cxn ang="0">
                    <a:pos x="253" y="370"/>
                  </a:cxn>
                  <a:cxn ang="0">
                    <a:pos x="175" y="272"/>
                  </a:cxn>
                  <a:cxn ang="0">
                    <a:pos x="0" y="0"/>
                  </a:cxn>
                </a:cxnLst>
                <a:rect l="0" t="0" r="r" b="b"/>
                <a:pathLst>
                  <a:path w="270" h="380">
                    <a:moveTo>
                      <a:pt x="253" y="370"/>
                    </a:moveTo>
                    <a:cubicBezTo>
                      <a:pt x="208" y="238"/>
                      <a:pt x="270" y="380"/>
                      <a:pt x="175" y="272"/>
                    </a:cubicBezTo>
                    <a:cubicBezTo>
                      <a:pt x="98" y="184"/>
                      <a:pt x="81" y="81"/>
                      <a:pt x="0" y="0"/>
                    </a:cubicBezTo>
                  </a:path>
                </a:pathLst>
              </a:custGeom>
              <a:noFill/>
              <a:ln w="9525">
                <a:solidFill>
                  <a:srgbClr val="5A5A5A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</p:grpSp>
        <p:grpSp>
          <p:nvGrpSpPr>
            <p:cNvPr id="1067" name="Group 43"/>
            <p:cNvGrpSpPr>
              <a:grpSpLocks/>
            </p:cNvGrpSpPr>
            <p:nvPr/>
          </p:nvGrpSpPr>
          <p:grpSpPr bwMode="auto">
            <a:xfrm>
              <a:off x="6178" y="7788"/>
              <a:ext cx="1507" cy="1755"/>
              <a:chOff x="2415" y="9168"/>
              <a:chExt cx="1326" cy="1304"/>
            </a:xfrm>
          </p:grpSpPr>
          <p:sp>
            <p:nvSpPr>
              <p:cNvPr id="1068" name="Arc 44"/>
              <p:cNvSpPr>
                <a:spLocks/>
              </p:cNvSpPr>
              <p:nvPr/>
            </p:nvSpPr>
            <p:spPr bwMode="auto">
              <a:xfrm rot="6626394" flipH="1">
                <a:off x="2514" y="9245"/>
                <a:ext cx="1128" cy="1326"/>
              </a:xfrm>
              <a:custGeom>
                <a:avLst/>
                <a:gdLst>
                  <a:gd name="G0" fmla="+- 0 0 0"/>
                  <a:gd name="G1" fmla="+- 20387 0 0"/>
                  <a:gd name="G2" fmla="+- 21600 0 0"/>
                  <a:gd name="T0" fmla="*/ 7136 w 16617"/>
                  <a:gd name="T1" fmla="*/ 0 h 20387"/>
                  <a:gd name="T2" fmla="*/ 16617 w 16617"/>
                  <a:gd name="T3" fmla="*/ 6587 h 20387"/>
                  <a:gd name="T4" fmla="*/ 0 w 16617"/>
                  <a:gd name="T5" fmla="*/ 20387 h 203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617" h="20387" fill="none" extrusionOk="0">
                    <a:moveTo>
                      <a:pt x="7136" y="-1"/>
                    </a:moveTo>
                    <a:cubicBezTo>
                      <a:pt x="10835" y="1294"/>
                      <a:pt x="14112" y="3571"/>
                      <a:pt x="16616" y="6587"/>
                    </a:cubicBezTo>
                  </a:path>
                  <a:path w="16617" h="20387" stroke="0" extrusionOk="0">
                    <a:moveTo>
                      <a:pt x="7136" y="-1"/>
                    </a:moveTo>
                    <a:cubicBezTo>
                      <a:pt x="10835" y="1294"/>
                      <a:pt x="14112" y="3571"/>
                      <a:pt x="16616" y="6587"/>
                    </a:cubicBezTo>
                    <a:lnTo>
                      <a:pt x="0" y="20387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69" name="Freeform 45"/>
              <p:cNvSpPr>
                <a:spLocks/>
              </p:cNvSpPr>
              <p:nvPr/>
            </p:nvSpPr>
            <p:spPr bwMode="auto">
              <a:xfrm rot="484928">
                <a:off x="3246" y="9168"/>
                <a:ext cx="264" cy="282"/>
              </a:xfrm>
              <a:custGeom>
                <a:avLst/>
                <a:gdLst/>
                <a:ahLst/>
                <a:cxnLst>
                  <a:cxn ang="0">
                    <a:pos x="253" y="370"/>
                  </a:cxn>
                  <a:cxn ang="0">
                    <a:pos x="175" y="272"/>
                  </a:cxn>
                  <a:cxn ang="0">
                    <a:pos x="0" y="0"/>
                  </a:cxn>
                </a:cxnLst>
                <a:rect l="0" t="0" r="r" b="b"/>
                <a:pathLst>
                  <a:path w="270" h="380">
                    <a:moveTo>
                      <a:pt x="253" y="370"/>
                    </a:moveTo>
                    <a:cubicBezTo>
                      <a:pt x="208" y="238"/>
                      <a:pt x="270" y="380"/>
                      <a:pt x="175" y="272"/>
                    </a:cubicBezTo>
                    <a:cubicBezTo>
                      <a:pt x="98" y="184"/>
                      <a:pt x="81" y="81"/>
                      <a:pt x="0" y="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</p:grpSp>
        <p:grpSp>
          <p:nvGrpSpPr>
            <p:cNvPr id="1070" name="Group 46"/>
            <p:cNvGrpSpPr>
              <a:grpSpLocks/>
            </p:cNvGrpSpPr>
            <p:nvPr/>
          </p:nvGrpSpPr>
          <p:grpSpPr bwMode="auto">
            <a:xfrm rot="196920">
              <a:off x="6750" y="7709"/>
              <a:ext cx="1326" cy="1349"/>
              <a:chOff x="2974" y="8134"/>
              <a:chExt cx="1359" cy="1816"/>
            </a:xfrm>
          </p:grpSpPr>
          <p:sp>
            <p:nvSpPr>
              <p:cNvPr id="1071" name="Arc 47"/>
              <p:cNvSpPr>
                <a:spLocks/>
              </p:cNvSpPr>
              <p:nvPr/>
            </p:nvSpPr>
            <p:spPr bwMode="auto">
              <a:xfrm rot="6141465" flipH="1">
                <a:off x="2895" y="8511"/>
                <a:ext cx="1518" cy="1359"/>
              </a:xfrm>
              <a:custGeom>
                <a:avLst/>
                <a:gdLst>
                  <a:gd name="G0" fmla="+- 0 0 0"/>
                  <a:gd name="G1" fmla="+- 20387 0 0"/>
                  <a:gd name="G2" fmla="+- 21600 0 0"/>
                  <a:gd name="T0" fmla="*/ 7136 w 16617"/>
                  <a:gd name="T1" fmla="*/ 0 h 20387"/>
                  <a:gd name="T2" fmla="*/ 16617 w 16617"/>
                  <a:gd name="T3" fmla="*/ 6587 h 20387"/>
                  <a:gd name="T4" fmla="*/ 0 w 16617"/>
                  <a:gd name="T5" fmla="*/ 20387 h 203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617" h="20387" fill="none" extrusionOk="0">
                    <a:moveTo>
                      <a:pt x="7136" y="-1"/>
                    </a:moveTo>
                    <a:cubicBezTo>
                      <a:pt x="10835" y="1294"/>
                      <a:pt x="14112" y="3571"/>
                      <a:pt x="16616" y="6587"/>
                    </a:cubicBezTo>
                  </a:path>
                  <a:path w="16617" h="20387" stroke="0" extrusionOk="0">
                    <a:moveTo>
                      <a:pt x="7136" y="-1"/>
                    </a:moveTo>
                    <a:cubicBezTo>
                      <a:pt x="10835" y="1294"/>
                      <a:pt x="14112" y="3571"/>
                      <a:pt x="16616" y="6587"/>
                    </a:cubicBezTo>
                    <a:lnTo>
                      <a:pt x="0" y="20387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72" name="Freeform 48"/>
              <p:cNvSpPr>
                <a:spLocks/>
              </p:cNvSpPr>
              <p:nvPr/>
            </p:nvSpPr>
            <p:spPr bwMode="auto">
              <a:xfrm>
                <a:off x="3795" y="8134"/>
                <a:ext cx="270" cy="380"/>
              </a:xfrm>
              <a:custGeom>
                <a:avLst/>
                <a:gdLst/>
                <a:ahLst/>
                <a:cxnLst>
                  <a:cxn ang="0">
                    <a:pos x="253" y="370"/>
                  </a:cxn>
                  <a:cxn ang="0">
                    <a:pos x="175" y="272"/>
                  </a:cxn>
                  <a:cxn ang="0">
                    <a:pos x="0" y="0"/>
                  </a:cxn>
                </a:cxnLst>
                <a:rect l="0" t="0" r="r" b="b"/>
                <a:pathLst>
                  <a:path w="270" h="380">
                    <a:moveTo>
                      <a:pt x="253" y="370"/>
                    </a:moveTo>
                    <a:cubicBezTo>
                      <a:pt x="208" y="238"/>
                      <a:pt x="270" y="380"/>
                      <a:pt x="175" y="272"/>
                    </a:cubicBezTo>
                    <a:cubicBezTo>
                      <a:pt x="98" y="184"/>
                      <a:pt x="81" y="81"/>
                      <a:pt x="0" y="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</p:grpSp>
        <p:grpSp>
          <p:nvGrpSpPr>
            <p:cNvPr id="1073" name="Group 49"/>
            <p:cNvGrpSpPr>
              <a:grpSpLocks/>
            </p:cNvGrpSpPr>
            <p:nvPr/>
          </p:nvGrpSpPr>
          <p:grpSpPr bwMode="auto">
            <a:xfrm>
              <a:off x="6970" y="7464"/>
              <a:ext cx="1326" cy="1349"/>
              <a:chOff x="2974" y="8134"/>
              <a:chExt cx="1359" cy="1816"/>
            </a:xfrm>
          </p:grpSpPr>
          <p:sp>
            <p:nvSpPr>
              <p:cNvPr id="1074" name="Arc 50"/>
              <p:cNvSpPr>
                <a:spLocks/>
              </p:cNvSpPr>
              <p:nvPr/>
            </p:nvSpPr>
            <p:spPr bwMode="auto">
              <a:xfrm rot="6141465" flipH="1">
                <a:off x="2895" y="8511"/>
                <a:ext cx="1518" cy="1359"/>
              </a:xfrm>
              <a:custGeom>
                <a:avLst/>
                <a:gdLst>
                  <a:gd name="G0" fmla="+- 0 0 0"/>
                  <a:gd name="G1" fmla="+- 20387 0 0"/>
                  <a:gd name="G2" fmla="+- 21600 0 0"/>
                  <a:gd name="T0" fmla="*/ 7136 w 16617"/>
                  <a:gd name="T1" fmla="*/ 0 h 20387"/>
                  <a:gd name="T2" fmla="*/ 16617 w 16617"/>
                  <a:gd name="T3" fmla="*/ 6587 h 20387"/>
                  <a:gd name="T4" fmla="*/ 0 w 16617"/>
                  <a:gd name="T5" fmla="*/ 20387 h 203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617" h="20387" fill="none" extrusionOk="0">
                    <a:moveTo>
                      <a:pt x="7136" y="-1"/>
                    </a:moveTo>
                    <a:cubicBezTo>
                      <a:pt x="10835" y="1294"/>
                      <a:pt x="14112" y="3571"/>
                      <a:pt x="16616" y="6587"/>
                    </a:cubicBezTo>
                  </a:path>
                  <a:path w="16617" h="20387" stroke="0" extrusionOk="0">
                    <a:moveTo>
                      <a:pt x="7136" y="-1"/>
                    </a:moveTo>
                    <a:cubicBezTo>
                      <a:pt x="10835" y="1294"/>
                      <a:pt x="14112" y="3571"/>
                      <a:pt x="16616" y="6587"/>
                    </a:cubicBezTo>
                    <a:lnTo>
                      <a:pt x="0" y="20387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75" name="Freeform 51"/>
              <p:cNvSpPr>
                <a:spLocks/>
              </p:cNvSpPr>
              <p:nvPr/>
            </p:nvSpPr>
            <p:spPr bwMode="auto">
              <a:xfrm>
                <a:off x="3795" y="8134"/>
                <a:ext cx="270" cy="380"/>
              </a:xfrm>
              <a:custGeom>
                <a:avLst/>
                <a:gdLst/>
                <a:ahLst/>
                <a:cxnLst>
                  <a:cxn ang="0">
                    <a:pos x="253" y="370"/>
                  </a:cxn>
                  <a:cxn ang="0">
                    <a:pos x="175" y="272"/>
                  </a:cxn>
                  <a:cxn ang="0">
                    <a:pos x="0" y="0"/>
                  </a:cxn>
                </a:cxnLst>
                <a:rect l="0" t="0" r="r" b="b"/>
                <a:pathLst>
                  <a:path w="270" h="380">
                    <a:moveTo>
                      <a:pt x="253" y="370"/>
                    </a:moveTo>
                    <a:cubicBezTo>
                      <a:pt x="208" y="238"/>
                      <a:pt x="270" y="380"/>
                      <a:pt x="175" y="272"/>
                    </a:cubicBezTo>
                    <a:cubicBezTo>
                      <a:pt x="98" y="184"/>
                      <a:pt x="81" y="81"/>
                      <a:pt x="0" y="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</p:grpSp>
        <p:grpSp>
          <p:nvGrpSpPr>
            <p:cNvPr id="1076" name="Group 52"/>
            <p:cNvGrpSpPr>
              <a:grpSpLocks/>
            </p:cNvGrpSpPr>
            <p:nvPr/>
          </p:nvGrpSpPr>
          <p:grpSpPr bwMode="auto">
            <a:xfrm>
              <a:off x="8697" y="7968"/>
              <a:ext cx="568" cy="683"/>
              <a:chOff x="2415" y="9168"/>
              <a:chExt cx="1326" cy="1304"/>
            </a:xfrm>
          </p:grpSpPr>
          <p:sp>
            <p:nvSpPr>
              <p:cNvPr id="1077" name="Arc 53"/>
              <p:cNvSpPr>
                <a:spLocks/>
              </p:cNvSpPr>
              <p:nvPr/>
            </p:nvSpPr>
            <p:spPr bwMode="auto">
              <a:xfrm rot="6626394" flipH="1">
                <a:off x="2514" y="9245"/>
                <a:ext cx="1128" cy="1326"/>
              </a:xfrm>
              <a:custGeom>
                <a:avLst/>
                <a:gdLst>
                  <a:gd name="G0" fmla="+- 0 0 0"/>
                  <a:gd name="G1" fmla="+- 20387 0 0"/>
                  <a:gd name="G2" fmla="+- 21600 0 0"/>
                  <a:gd name="T0" fmla="*/ 7136 w 16617"/>
                  <a:gd name="T1" fmla="*/ 0 h 20387"/>
                  <a:gd name="T2" fmla="*/ 16617 w 16617"/>
                  <a:gd name="T3" fmla="*/ 6587 h 20387"/>
                  <a:gd name="T4" fmla="*/ 0 w 16617"/>
                  <a:gd name="T5" fmla="*/ 20387 h 203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617" h="20387" fill="none" extrusionOk="0">
                    <a:moveTo>
                      <a:pt x="7136" y="-1"/>
                    </a:moveTo>
                    <a:cubicBezTo>
                      <a:pt x="10835" y="1294"/>
                      <a:pt x="14112" y="3571"/>
                      <a:pt x="16616" y="6587"/>
                    </a:cubicBezTo>
                  </a:path>
                  <a:path w="16617" h="20387" stroke="0" extrusionOk="0">
                    <a:moveTo>
                      <a:pt x="7136" y="-1"/>
                    </a:moveTo>
                    <a:cubicBezTo>
                      <a:pt x="10835" y="1294"/>
                      <a:pt x="14112" y="3571"/>
                      <a:pt x="16616" y="6587"/>
                    </a:cubicBezTo>
                    <a:lnTo>
                      <a:pt x="0" y="20387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78" name="Freeform 54"/>
              <p:cNvSpPr>
                <a:spLocks/>
              </p:cNvSpPr>
              <p:nvPr/>
            </p:nvSpPr>
            <p:spPr bwMode="auto">
              <a:xfrm rot="484928">
                <a:off x="3246" y="9168"/>
                <a:ext cx="264" cy="282"/>
              </a:xfrm>
              <a:custGeom>
                <a:avLst/>
                <a:gdLst/>
                <a:ahLst/>
                <a:cxnLst>
                  <a:cxn ang="0">
                    <a:pos x="253" y="370"/>
                  </a:cxn>
                  <a:cxn ang="0">
                    <a:pos x="175" y="272"/>
                  </a:cxn>
                  <a:cxn ang="0">
                    <a:pos x="0" y="0"/>
                  </a:cxn>
                </a:cxnLst>
                <a:rect l="0" t="0" r="r" b="b"/>
                <a:pathLst>
                  <a:path w="270" h="380">
                    <a:moveTo>
                      <a:pt x="253" y="370"/>
                    </a:moveTo>
                    <a:cubicBezTo>
                      <a:pt x="208" y="238"/>
                      <a:pt x="270" y="380"/>
                      <a:pt x="175" y="272"/>
                    </a:cubicBezTo>
                    <a:cubicBezTo>
                      <a:pt x="98" y="184"/>
                      <a:pt x="81" y="81"/>
                      <a:pt x="0" y="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</p:grpSp>
        <p:grpSp>
          <p:nvGrpSpPr>
            <p:cNvPr id="1079" name="Group 55"/>
            <p:cNvGrpSpPr>
              <a:grpSpLocks/>
            </p:cNvGrpSpPr>
            <p:nvPr/>
          </p:nvGrpSpPr>
          <p:grpSpPr bwMode="auto">
            <a:xfrm rot="234876">
              <a:off x="7850" y="7776"/>
              <a:ext cx="846" cy="1288"/>
              <a:chOff x="6137" y="10185"/>
              <a:chExt cx="846" cy="1288"/>
            </a:xfrm>
          </p:grpSpPr>
          <p:sp>
            <p:nvSpPr>
              <p:cNvPr id="1080" name="Arc 56"/>
              <p:cNvSpPr>
                <a:spLocks/>
              </p:cNvSpPr>
              <p:nvPr/>
            </p:nvSpPr>
            <p:spPr bwMode="auto">
              <a:xfrm rot="1162726">
                <a:off x="6137" y="10185"/>
                <a:ext cx="676" cy="1288"/>
              </a:xfrm>
              <a:custGeom>
                <a:avLst/>
                <a:gdLst>
                  <a:gd name="G0" fmla="+- 0 0 0"/>
                  <a:gd name="G1" fmla="+- 20387 0 0"/>
                  <a:gd name="G2" fmla="+- 21600 0 0"/>
                  <a:gd name="T0" fmla="*/ 7136 w 16617"/>
                  <a:gd name="T1" fmla="*/ 0 h 20387"/>
                  <a:gd name="T2" fmla="*/ 16617 w 16617"/>
                  <a:gd name="T3" fmla="*/ 6587 h 20387"/>
                  <a:gd name="T4" fmla="*/ 0 w 16617"/>
                  <a:gd name="T5" fmla="*/ 20387 h 203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617" h="20387" fill="none" extrusionOk="0">
                    <a:moveTo>
                      <a:pt x="7136" y="-1"/>
                    </a:moveTo>
                    <a:cubicBezTo>
                      <a:pt x="10835" y="1294"/>
                      <a:pt x="14112" y="3571"/>
                      <a:pt x="16616" y="6587"/>
                    </a:cubicBezTo>
                  </a:path>
                  <a:path w="16617" h="20387" stroke="0" extrusionOk="0">
                    <a:moveTo>
                      <a:pt x="7136" y="-1"/>
                    </a:moveTo>
                    <a:cubicBezTo>
                      <a:pt x="10835" y="1294"/>
                      <a:pt x="14112" y="3571"/>
                      <a:pt x="16616" y="6587"/>
                    </a:cubicBezTo>
                    <a:lnTo>
                      <a:pt x="0" y="20387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81" name="Freeform 57"/>
              <p:cNvSpPr>
                <a:spLocks/>
              </p:cNvSpPr>
              <p:nvPr/>
            </p:nvSpPr>
            <p:spPr bwMode="auto">
              <a:xfrm rot="7304192" flipH="1">
                <a:off x="6770" y="10750"/>
                <a:ext cx="257" cy="169"/>
              </a:xfrm>
              <a:custGeom>
                <a:avLst/>
                <a:gdLst/>
                <a:ahLst/>
                <a:cxnLst>
                  <a:cxn ang="0">
                    <a:pos x="253" y="370"/>
                  </a:cxn>
                  <a:cxn ang="0">
                    <a:pos x="175" y="272"/>
                  </a:cxn>
                  <a:cxn ang="0">
                    <a:pos x="0" y="0"/>
                  </a:cxn>
                </a:cxnLst>
                <a:rect l="0" t="0" r="r" b="b"/>
                <a:pathLst>
                  <a:path w="270" h="380">
                    <a:moveTo>
                      <a:pt x="253" y="370"/>
                    </a:moveTo>
                    <a:cubicBezTo>
                      <a:pt x="208" y="238"/>
                      <a:pt x="270" y="380"/>
                      <a:pt x="175" y="272"/>
                    </a:cubicBezTo>
                    <a:cubicBezTo>
                      <a:pt x="98" y="184"/>
                      <a:pt x="81" y="81"/>
                      <a:pt x="0" y="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</p:grpSp>
        <p:grpSp>
          <p:nvGrpSpPr>
            <p:cNvPr id="1082" name="Group 58"/>
            <p:cNvGrpSpPr>
              <a:grpSpLocks/>
            </p:cNvGrpSpPr>
            <p:nvPr/>
          </p:nvGrpSpPr>
          <p:grpSpPr bwMode="auto">
            <a:xfrm rot="-363332">
              <a:off x="8529" y="7408"/>
              <a:ext cx="846" cy="1288"/>
              <a:chOff x="6137" y="10185"/>
              <a:chExt cx="846" cy="1288"/>
            </a:xfrm>
          </p:grpSpPr>
          <p:sp>
            <p:nvSpPr>
              <p:cNvPr id="1083" name="Arc 59"/>
              <p:cNvSpPr>
                <a:spLocks/>
              </p:cNvSpPr>
              <p:nvPr/>
            </p:nvSpPr>
            <p:spPr bwMode="auto">
              <a:xfrm rot="1162726">
                <a:off x="6137" y="10185"/>
                <a:ext cx="676" cy="1288"/>
              </a:xfrm>
              <a:custGeom>
                <a:avLst/>
                <a:gdLst>
                  <a:gd name="G0" fmla="+- 0 0 0"/>
                  <a:gd name="G1" fmla="+- 20387 0 0"/>
                  <a:gd name="G2" fmla="+- 21600 0 0"/>
                  <a:gd name="T0" fmla="*/ 7136 w 16617"/>
                  <a:gd name="T1" fmla="*/ 0 h 20387"/>
                  <a:gd name="T2" fmla="*/ 16617 w 16617"/>
                  <a:gd name="T3" fmla="*/ 6587 h 20387"/>
                  <a:gd name="T4" fmla="*/ 0 w 16617"/>
                  <a:gd name="T5" fmla="*/ 20387 h 203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617" h="20387" fill="none" extrusionOk="0">
                    <a:moveTo>
                      <a:pt x="7136" y="-1"/>
                    </a:moveTo>
                    <a:cubicBezTo>
                      <a:pt x="10835" y="1294"/>
                      <a:pt x="14112" y="3571"/>
                      <a:pt x="16616" y="6587"/>
                    </a:cubicBezTo>
                  </a:path>
                  <a:path w="16617" h="20387" stroke="0" extrusionOk="0">
                    <a:moveTo>
                      <a:pt x="7136" y="-1"/>
                    </a:moveTo>
                    <a:cubicBezTo>
                      <a:pt x="10835" y="1294"/>
                      <a:pt x="14112" y="3571"/>
                      <a:pt x="16616" y="6587"/>
                    </a:cubicBezTo>
                    <a:lnTo>
                      <a:pt x="0" y="20387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84" name="Freeform 60"/>
              <p:cNvSpPr>
                <a:spLocks/>
              </p:cNvSpPr>
              <p:nvPr/>
            </p:nvSpPr>
            <p:spPr bwMode="auto">
              <a:xfrm rot="7304192" flipH="1">
                <a:off x="6770" y="10750"/>
                <a:ext cx="257" cy="169"/>
              </a:xfrm>
              <a:custGeom>
                <a:avLst/>
                <a:gdLst/>
                <a:ahLst/>
                <a:cxnLst>
                  <a:cxn ang="0">
                    <a:pos x="253" y="370"/>
                  </a:cxn>
                  <a:cxn ang="0">
                    <a:pos x="175" y="272"/>
                  </a:cxn>
                  <a:cxn ang="0">
                    <a:pos x="0" y="0"/>
                  </a:cxn>
                </a:cxnLst>
                <a:rect l="0" t="0" r="r" b="b"/>
                <a:pathLst>
                  <a:path w="270" h="380">
                    <a:moveTo>
                      <a:pt x="253" y="370"/>
                    </a:moveTo>
                    <a:cubicBezTo>
                      <a:pt x="208" y="238"/>
                      <a:pt x="270" y="380"/>
                      <a:pt x="175" y="272"/>
                    </a:cubicBezTo>
                    <a:cubicBezTo>
                      <a:pt x="98" y="184"/>
                      <a:pt x="81" y="81"/>
                      <a:pt x="0" y="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</p:grpSp>
        <p:grpSp>
          <p:nvGrpSpPr>
            <p:cNvPr id="1085" name="Group 61"/>
            <p:cNvGrpSpPr>
              <a:grpSpLocks/>
            </p:cNvGrpSpPr>
            <p:nvPr/>
          </p:nvGrpSpPr>
          <p:grpSpPr bwMode="auto">
            <a:xfrm rot="-730901">
              <a:off x="8069" y="7408"/>
              <a:ext cx="846" cy="1288"/>
              <a:chOff x="6137" y="10185"/>
              <a:chExt cx="846" cy="1288"/>
            </a:xfrm>
          </p:grpSpPr>
          <p:sp>
            <p:nvSpPr>
              <p:cNvPr id="1086" name="Arc 62"/>
              <p:cNvSpPr>
                <a:spLocks/>
              </p:cNvSpPr>
              <p:nvPr/>
            </p:nvSpPr>
            <p:spPr bwMode="auto">
              <a:xfrm rot="1162726">
                <a:off x="6137" y="10185"/>
                <a:ext cx="676" cy="1288"/>
              </a:xfrm>
              <a:custGeom>
                <a:avLst/>
                <a:gdLst>
                  <a:gd name="G0" fmla="+- 0 0 0"/>
                  <a:gd name="G1" fmla="+- 20387 0 0"/>
                  <a:gd name="G2" fmla="+- 21600 0 0"/>
                  <a:gd name="T0" fmla="*/ 7136 w 16617"/>
                  <a:gd name="T1" fmla="*/ 0 h 20387"/>
                  <a:gd name="T2" fmla="*/ 16617 w 16617"/>
                  <a:gd name="T3" fmla="*/ 6587 h 20387"/>
                  <a:gd name="T4" fmla="*/ 0 w 16617"/>
                  <a:gd name="T5" fmla="*/ 20387 h 203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617" h="20387" fill="none" extrusionOk="0">
                    <a:moveTo>
                      <a:pt x="7136" y="-1"/>
                    </a:moveTo>
                    <a:cubicBezTo>
                      <a:pt x="10835" y="1294"/>
                      <a:pt x="14112" y="3571"/>
                      <a:pt x="16616" y="6587"/>
                    </a:cubicBezTo>
                  </a:path>
                  <a:path w="16617" h="20387" stroke="0" extrusionOk="0">
                    <a:moveTo>
                      <a:pt x="7136" y="-1"/>
                    </a:moveTo>
                    <a:cubicBezTo>
                      <a:pt x="10835" y="1294"/>
                      <a:pt x="14112" y="3571"/>
                      <a:pt x="16616" y="6587"/>
                    </a:cubicBezTo>
                    <a:lnTo>
                      <a:pt x="0" y="20387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87" name="Freeform 63"/>
              <p:cNvSpPr>
                <a:spLocks/>
              </p:cNvSpPr>
              <p:nvPr/>
            </p:nvSpPr>
            <p:spPr bwMode="auto">
              <a:xfrm rot="7304192" flipH="1">
                <a:off x="6770" y="10750"/>
                <a:ext cx="257" cy="169"/>
              </a:xfrm>
              <a:custGeom>
                <a:avLst/>
                <a:gdLst/>
                <a:ahLst/>
                <a:cxnLst>
                  <a:cxn ang="0">
                    <a:pos x="253" y="370"/>
                  </a:cxn>
                  <a:cxn ang="0">
                    <a:pos x="175" y="272"/>
                  </a:cxn>
                  <a:cxn ang="0">
                    <a:pos x="0" y="0"/>
                  </a:cxn>
                </a:cxnLst>
                <a:rect l="0" t="0" r="r" b="b"/>
                <a:pathLst>
                  <a:path w="270" h="380">
                    <a:moveTo>
                      <a:pt x="253" y="370"/>
                    </a:moveTo>
                    <a:cubicBezTo>
                      <a:pt x="208" y="238"/>
                      <a:pt x="270" y="380"/>
                      <a:pt x="175" y="272"/>
                    </a:cubicBezTo>
                    <a:cubicBezTo>
                      <a:pt x="98" y="184"/>
                      <a:pt x="81" y="81"/>
                      <a:pt x="0" y="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</p:grpSp>
        <p:grpSp>
          <p:nvGrpSpPr>
            <p:cNvPr id="1088" name="Group 64"/>
            <p:cNvGrpSpPr>
              <a:grpSpLocks/>
            </p:cNvGrpSpPr>
            <p:nvPr/>
          </p:nvGrpSpPr>
          <p:grpSpPr bwMode="auto">
            <a:xfrm rot="-620049">
              <a:off x="7363" y="7597"/>
              <a:ext cx="846" cy="1288"/>
              <a:chOff x="6137" y="10185"/>
              <a:chExt cx="846" cy="1288"/>
            </a:xfrm>
          </p:grpSpPr>
          <p:sp>
            <p:nvSpPr>
              <p:cNvPr id="1089" name="Arc 65"/>
              <p:cNvSpPr>
                <a:spLocks/>
              </p:cNvSpPr>
              <p:nvPr/>
            </p:nvSpPr>
            <p:spPr bwMode="auto">
              <a:xfrm rot="1162726">
                <a:off x="6137" y="10185"/>
                <a:ext cx="676" cy="1288"/>
              </a:xfrm>
              <a:custGeom>
                <a:avLst/>
                <a:gdLst>
                  <a:gd name="G0" fmla="+- 0 0 0"/>
                  <a:gd name="G1" fmla="+- 20387 0 0"/>
                  <a:gd name="G2" fmla="+- 21600 0 0"/>
                  <a:gd name="T0" fmla="*/ 7136 w 16617"/>
                  <a:gd name="T1" fmla="*/ 0 h 20387"/>
                  <a:gd name="T2" fmla="*/ 16617 w 16617"/>
                  <a:gd name="T3" fmla="*/ 6587 h 20387"/>
                  <a:gd name="T4" fmla="*/ 0 w 16617"/>
                  <a:gd name="T5" fmla="*/ 20387 h 203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617" h="20387" fill="none" extrusionOk="0">
                    <a:moveTo>
                      <a:pt x="7136" y="-1"/>
                    </a:moveTo>
                    <a:cubicBezTo>
                      <a:pt x="10835" y="1294"/>
                      <a:pt x="14112" y="3571"/>
                      <a:pt x="16616" y="6587"/>
                    </a:cubicBezTo>
                  </a:path>
                  <a:path w="16617" h="20387" stroke="0" extrusionOk="0">
                    <a:moveTo>
                      <a:pt x="7136" y="-1"/>
                    </a:moveTo>
                    <a:cubicBezTo>
                      <a:pt x="10835" y="1294"/>
                      <a:pt x="14112" y="3571"/>
                      <a:pt x="16616" y="6587"/>
                    </a:cubicBezTo>
                    <a:lnTo>
                      <a:pt x="0" y="20387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90" name="Freeform 66"/>
              <p:cNvSpPr>
                <a:spLocks/>
              </p:cNvSpPr>
              <p:nvPr/>
            </p:nvSpPr>
            <p:spPr bwMode="auto">
              <a:xfrm rot="7304192" flipH="1">
                <a:off x="6770" y="10750"/>
                <a:ext cx="257" cy="169"/>
              </a:xfrm>
              <a:custGeom>
                <a:avLst/>
                <a:gdLst/>
                <a:ahLst/>
                <a:cxnLst>
                  <a:cxn ang="0">
                    <a:pos x="253" y="370"/>
                  </a:cxn>
                  <a:cxn ang="0">
                    <a:pos x="175" y="272"/>
                  </a:cxn>
                  <a:cxn ang="0">
                    <a:pos x="0" y="0"/>
                  </a:cxn>
                </a:cxnLst>
                <a:rect l="0" t="0" r="r" b="b"/>
                <a:pathLst>
                  <a:path w="270" h="380">
                    <a:moveTo>
                      <a:pt x="253" y="370"/>
                    </a:moveTo>
                    <a:cubicBezTo>
                      <a:pt x="208" y="238"/>
                      <a:pt x="270" y="380"/>
                      <a:pt x="175" y="272"/>
                    </a:cubicBezTo>
                    <a:cubicBezTo>
                      <a:pt x="98" y="184"/>
                      <a:pt x="81" y="81"/>
                      <a:pt x="0" y="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</p:grpSp>
        <p:grpSp>
          <p:nvGrpSpPr>
            <p:cNvPr id="1091" name="Group 67"/>
            <p:cNvGrpSpPr>
              <a:grpSpLocks/>
            </p:cNvGrpSpPr>
            <p:nvPr/>
          </p:nvGrpSpPr>
          <p:grpSpPr bwMode="auto">
            <a:xfrm rot="-406474">
              <a:off x="6566" y="7573"/>
              <a:ext cx="1556" cy="2067"/>
              <a:chOff x="3351" y="9648"/>
              <a:chExt cx="1556" cy="2067"/>
            </a:xfrm>
          </p:grpSpPr>
          <p:sp>
            <p:nvSpPr>
              <p:cNvPr id="1092" name="Arc 68"/>
              <p:cNvSpPr>
                <a:spLocks/>
              </p:cNvSpPr>
              <p:nvPr/>
            </p:nvSpPr>
            <p:spPr bwMode="auto">
              <a:xfrm rot="6626394" flipH="1">
                <a:off x="3235" y="10043"/>
                <a:ext cx="1788" cy="1556"/>
              </a:xfrm>
              <a:custGeom>
                <a:avLst/>
                <a:gdLst>
                  <a:gd name="G0" fmla="+- 0 0 0"/>
                  <a:gd name="G1" fmla="+- 20387 0 0"/>
                  <a:gd name="G2" fmla="+- 21600 0 0"/>
                  <a:gd name="T0" fmla="*/ 7136 w 16617"/>
                  <a:gd name="T1" fmla="*/ 0 h 20387"/>
                  <a:gd name="T2" fmla="*/ 16617 w 16617"/>
                  <a:gd name="T3" fmla="*/ 6587 h 20387"/>
                  <a:gd name="T4" fmla="*/ 0 w 16617"/>
                  <a:gd name="T5" fmla="*/ 20387 h 203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617" h="20387" fill="none" extrusionOk="0">
                    <a:moveTo>
                      <a:pt x="7136" y="-1"/>
                    </a:moveTo>
                    <a:cubicBezTo>
                      <a:pt x="10835" y="1294"/>
                      <a:pt x="14112" y="3571"/>
                      <a:pt x="16616" y="6587"/>
                    </a:cubicBezTo>
                  </a:path>
                  <a:path w="16617" h="20387" stroke="0" extrusionOk="0">
                    <a:moveTo>
                      <a:pt x="7136" y="-1"/>
                    </a:moveTo>
                    <a:cubicBezTo>
                      <a:pt x="10835" y="1294"/>
                      <a:pt x="14112" y="3571"/>
                      <a:pt x="16616" y="6587"/>
                    </a:cubicBezTo>
                    <a:lnTo>
                      <a:pt x="0" y="20387"/>
                    </a:lnTo>
                    <a:close/>
                  </a:path>
                </a:pathLst>
              </a:custGeom>
              <a:noFill/>
              <a:ln w="9525">
                <a:solidFill>
                  <a:srgbClr val="5A5A5A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93" name="Freeform 69"/>
              <p:cNvSpPr>
                <a:spLocks/>
              </p:cNvSpPr>
              <p:nvPr/>
            </p:nvSpPr>
            <p:spPr bwMode="auto">
              <a:xfrm rot="484928">
                <a:off x="4440" y="9648"/>
                <a:ext cx="310" cy="447"/>
              </a:xfrm>
              <a:custGeom>
                <a:avLst/>
                <a:gdLst/>
                <a:ahLst/>
                <a:cxnLst>
                  <a:cxn ang="0">
                    <a:pos x="253" y="370"/>
                  </a:cxn>
                  <a:cxn ang="0">
                    <a:pos x="175" y="272"/>
                  </a:cxn>
                  <a:cxn ang="0">
                    <a:pos x="0" y="0"/>
                  </a:cxn>
                </a:cxnLst>
                <a:rect l="0" t="0" r="r" b="b"/>
                <a:pathLst>
                  <a:path w="270" h="380">
                    <a:moveTo>
                      <a:pt x="253" y="370"/>
                    </a:moveTo>
                    <a:cubicBezTo>
                      <a:pt x="208" y="238"/>
                      <a:pt x="270" y="380"/>
                      <a:pt x="175" y="272"/>
                    </a:cubicBezTo>
                    <a:cubicBezTo>
                      <a:pt x="98" y="184"/>
                      <a:pt x="81" y="81"/>
                      <a:pt x="0" y="0"/>
                    </a:cubicBezTo>
                  </a:path>
                </a:pathLst>
              </a:custGeom>
              <a:noFill/>
              <a:ln w="9525">
                <a:solidFill>
                  <a:srgbClr val="5A5A5A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</p:grpSp>
        <p:grpSp>
          <p:nvGrpSpPr>
            <p:cNvPr id="1094" name="Group 70"/>
            <p:cNvGrpSpPr>
              <a:grpSpLocks/>
            </p:cNvGrpSpPr>
            <p:nvPr/>
          </p:nvGrpSpPr>
          <p:grpSpPr bwMode="auto">
            <a:xfrm rot="-314355">
              <a:off x="7842" y="7548"/>
              <a:ext cx="1220" cy="1620"/>
              <a:chOff x="3351" y="9648"/>
              <a:chExt cx="1556" cy="2067"/>
            </a:xfrm>
          </p:grpSpPr>
          <p:sp>
            <p:nvSpPr>
              <p:cNvPr id="1095" name="Arc 71"/>
              <p:cNvSpPr>
                <a:spLocks/>
              </p:cNvSpPr>
              <p:nvPr/>
            </p:nvSpPr>
            <p:spPr bwMode="auto">
              <a:xfrm rot="6626394" flipH="1">
                <a:off x="3235" y="10043"/>
                <a:ext cx="1788" cy="1556"/>
              </a:xfrm>
              <a:custGeom>
                <a:avLst/>
                <a:gdLst>
                  <a:gd name="G0" fmla="+- 0 0 0"/>
                  <a:gd name="G1" fmla="+- 20387 0 0"/>
                  <a:gd name="G2" fmla="+- 21600 0 0"/>
                  <a:gd name="T0" fmla="*/ 7136 w 16617"/>
                  <a:gd name="T1" fmla="*/ 0 h 20387"/>
                  <a:gd name="T2" fmla="*/ 16617 w 16617"/>
                  <a:gd name="T3" fmla="*/ 6587 h 20387"/>
                  <a:gd name="T4" fmla="*/ 0 w 16617"/>
                  <a:gd name="T5" fmla="*/ 20387 h 203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617" h="20387" fill="none" extrusionOk="0">
                    <a:moveTo>
                      <a:pt x="7136" y="-1"/>
                    </a:moveTo>
                    <a:cubicBezTo>
                      <a:pt x="10835" y="1294"/>
                      <a:pt x="14112" y="3571"/>
                      <a:pt x="16616" y="6587"/>
                    </a:cubicBezTo>
                  </a:path>
                  <a:path w="16617" h="20387" stroke="0" extrusionOk="0">
                    <a:moveTo>
                      <a:pt x="7136" y="-1"/>
                    </a:moveTo>
                    <a:cubicBezTo>
                      <a:pt x="10835" y="1294"/>
                      <a:pt x="14112" y="3571"/>
                      <a:pt x="16616" y="6587"/>
                    </a:cubicBezTo>
                    <a:lnTo>
                      <a:pt x="0" y="20387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96" name="Freeform 72"/>
              <p:cNvSpPr>
                <a:spLocks/>
              </p:cNvSpPr>
              <p:nvPr/>
            </p:nvSpPr>
            <p:spPr bwMode="auto">
              <a:xfrm rot="484928">
                <a:off x="4440" y="9648"/>
                <a:ext cx="310" cy="447"/>
              </a:xfrm>
              <a:custGeom>
                <a:avLst/>
                <a:gdLst/>
                <a:ahLst/>
                <a:cxnLst>
                  <a:cxn ang="0">
                    <a:pos x="253" y="370"/>
                  </a:cxn>
                  <a:cxn ang="0">
                    <a:pos x="175" y="272"/>
                  </a:cxn>
                  <a:cxn ang="0">
                    <a:pos x="0" y="0"/>
                  </a:cxn>
                </a:cxnLst>
                <a:rect l="0" t="0" r="r" b="b"/>
                <a:pathLst>
                  <a:path w="270" h="380">
                    <a:moveTo>
                      <a:pt x="253" y="370"/>
                    </a:moveTo>
                    <a:cubicBezTo>
                      <a:pt x="208" y="238"/>
                      <a:pt x="270" y="380"/>
                      <a:pt x="175" y="272"/>
                    </a:cubicBezTo>
                    <a:cubicBezTo>
                      <a:pt x="98" y="184"/>
                      <a:pt x="81" y="81"/>
                      <a:pt x="0" y="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</p:grpSp>
        <p:grpSp>
          <p:nvGrpSpPr>
            <p:cNvPr id="1097" name="Group 73"/>
            <p:cNvGrpSpPr>
              <a:grpSpLocks/>
            </p:cNvGrpSpPr>
            <p:nvPr/>
          </p:nvGrpSpPr>
          <p:grpSpPr bwMode="auto">
            <a:xfrm rot="-356192">
              <a:off x="6889" y="7484"/>
              <a:ext cx="1556" cy="2067"/>
              <a:chOff x="3351" y="9648"/>
              <a:chExt cx="1556" cy="2067"/>
            </a:xfrm>
          </p:grpSpPr>
          <p:sp>
            <p:nvSpPr>
              <p:cNvPr id="1098" name="Arc 74"/>
              <p:cNvSpPr>
                <a:spLocks/>
              </p:cNvSpPr>
              <p:nvPr/>
            </p:nvSpPr>
            <p:spPr bwMode="auto">
              <a:xfrm rot="6626394" flipH="1">
                <a:off x="3235" y="10043"/>
                <a:ext cx="1788" cy="1556"/>
              </a:xfrm>
              <a:custGeom>
                <a:avLst/>
                <a:gdLst>
                  <a:gd name="G0" fmla="+- 0 0 0"/>
                  <a:gd name="G1" fmla="+- 20387 0 0"/>
                  <a:gd name="G2" fmla="+- 21600 0 0"/>
                  <a:gd name="T0" fmla="*/ 7136 w 16617"/>
                  <a:gd name="T1" fmla="*/ 0 h 20387"/>
                  <a:gd name="T2" fmla="*/ 16617 w 16617"/>
                  <a:gd name="T3" fmla="*/ 6587 h 20387"/>
                  <a:gd name="T4" fmla="*/ 0 w 16617"/>
                  <a:gd name="T5" fmla="*/ 20387 h 203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617" h="20387" fill="none" extrusionOk="0">
                    <a:moveTo>
                      <a:pt x="7136" y="-1"/>
                    </a:moveTo>
                    <a:cubicBezTo>
                      <a:pt x="10835" y="1294"/>
                      <a:pt x="14112" y="3571"/>
                      <a:pt x="16616" y="6587"/>
                    </a:cubicBezTo>
                  </a:path>
                  <a:path w="16617" h="20387" stroke="0" extrusionOk="0">
                    <a:moveTo>
                      <a:pt x="7136" y="-1"/>
                    </a:moveTo>
                    <a:cubicBezTo>
                      <a:pt x="10835" y="1294"/>
                      <a:pt x="14112" y="3571"/>
                      <a:pt x="16616" y="6587"/>
                    </a:cubicBezTo>
                    <a:lnTo>
                      <a:pt x="0" y="20387"/>
                    </a:lnTo>
                    <a:close/>
                  </a:path>
                </a:pathLst>
              </a:custGeom>
              <a:noFill/>
              <a:ln w="9525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099" name="Freeform 75"/>
              <p:cNvSpPr>
                <a:spLocks/>
              </p:cNvSpPr>
              <p:nvPr/>
            </p:nvSpPr>
            <p:spPr bwMode="auto">
              <a:xfrm rot="484928">
                <a:off x="4440" y="9648"/>
                <a:ext cx="310" cy="447"/>
              </a:xfrm>
              <a:custGeom>
                <a:avLst/>
                <a:gdLst/>
                <a:ahLst/>
                <a:cxnLst>
                  <a:cxn ang="0">
                    <a:pos x="253" y="370"/>
                  </a:cxn>
                  <a:cxn ang="0">
                    <a:pos x="175" y="272"/>
                  </a:cxn>
                  <a:cxn ang="0">
                    <a:pos x="0" y="0"/>
                  </a:cxn>
                </a:cxnLst>
                <a:rect l="0" t="0" r="r" b="b"/>
                <a:pathLst>
                  <a:path w="270" h="380">
                    <a:moveTo>
                      <a:pt x="253" y="370"/>
                    </a:moveTo>
                    <a:cubicBezTo>
                      <a:pt x="208" y="238"/>
                      <a:pt x="270" y="380"/>
                      <a:pt x="175" y="272"/>
                    </a:cubicBezTo>
                    <a:cubicBezTo>
                      <a:pt x="98" y="184"/>
                      <a:pt x="81" y="81"/>
                      <a:pt x="0" y="0"/>
                    </a:cubicBezTo>
                  </a:path>
                </a:pathLst>
              </a:custGeom>
              <a:noFill/>
              <a:ln w="9525">
                <a:solidFill>
                  <a:srgbClr val="7F7F7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</p:grpSp>
        <p:grpSp>
          <p:nvGrpSpPr>
            <p:cNvPr id="1100" name="Group 76"/>
            <p:cNvGrpSpPr>
              <a:grpSpLocks/>
            </p:cNvGrpSpPr>
            <p:nvPr/>
          </p:nvGrpSpPr>
          <p:grpSpPr bwMode="auto">
            <a:xfrm rot="-566345">
              <a:off x="8242" y="7250"/>
              <a:ext cx="1220" cy="1620"/>
              <a:chOff x="3351" y="9648"/>
              <a:chExt cx="1556" cy="2067"/>
            </a:xfrm>
          </p:grpSpPr>
          <p:sp>
            <p:nvSpPr>
              <p:cNvPr id="1101" name="Arc 77"/>
              <p:cNvSpPr>
                <a:spLocks/>
              </p:cNvSpPr>
              <p:nvPr/>
            </p:nvSpPr>
            <p:spPr bwMode="auto">
              <a:xfrm rot="6626394" flipH="1">
                <a:off x="3235" y="10043"/>
                <a:ext cx="1788" cy="1556"/>
              </a:xfrm>
              <a:custGeom>
                <a:avLst/>
                <a:gdLst>
                  <a:gd name="G0" fmla="+- 0 0 0"/>
                  <a:gd name="G1" fmla="+- 20387 0 0"/>
                  <a:gd name="G2" fmla="+- 21600 0 0"/>
                  <a:gd name="T0" fmla="*/ 7136 w 16617"/>
                  <a:gd name="T1" fmla="*/ 0 h 20387"/>
                  <a:gd name="T2" fmla="*/ 16617 w 16617"/>
                  <a:gd name="T3" fmla="*/ 6587 h 20387"/>
                  <a:gd name="T4" fmla="*/ 0 w 16617"/>
                  <a:gd name="T5" fmla="*/ 20387 h 203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617" h="20387" fill="none" extrusionOk="0">
                    <a:moveTo>
                      <a:pt x="7136" y="-1"/>
                    </a:moveTo>
                    <a:cubicBezTo>
                      <a:pt x="10835" y="1294"/>
                      <a:pt x="14112" y="3571"/>
                      <a:pt x="16616" y="6587"/>
                    </a:cubicBezTo>
                  </a:path>
                  <a:path w="16617" h="20387" stroke="0" extrusionOk="0">
                    <a:moveTo>
                      <a:pt x="7136" y="-1"/>
                    </a:moveTo>
                    <a:cubicBezTo>
                      <a:pt x="10835" y="1294"/>
                      <a:pt x="14112" y="3571"/>
                      <a:pt x="16616" y="6587"/>
                    </a:cubicBezTo>
                    <a:lnTo>
                      <a:pt x="0" y="20387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02" name="Freeform 78"/>
              <p:cNvSpPr>
                <a:spLocks/>
              </p:cNvSpPr>
              <p:nvPr/>
            </p:nvSpPr>
            <p:spPr bwMode="auto">
              <a:xfrm rot="484928">
                <a:off x="4440" y="9648"/>
                <a:ext cx="310" cy="447"/>
              </a:xfrm>
              <a:custGeom>
                <a:avLst/>
                <a:gdLst/>
                <a:ahLst/>
                <a:cxnLst>
                  <a:cxn ang="0">
                    <a:pos x="253" y="370"/>
                  </a:cxn>
                  <a:cxn ang="0">
                    <a:pos x="175" y="272"/>
                  </a:cxn>
                  <a:cxn ang="0">
                    <a:pos x="0" y="0"/>
                  </a:cxn>
                </a:cxnLst>
                <a:rect l="0" t="0" r="r" b="b"/>
                <a:pathLst>
                  <a:path w="270" h="380">
                    <a:moveTo>
                      <a:pt x="253" y="370"/>
                    </a:moveTo>
                    <a:cubicBezTo>
                      <a:pt x="208" y="238"/>
                      <a:pt x="270" y="380"/>
                      <a:pt x="175" y="272"/>
                    </a:cubicBezTo>
                    <a:cubicBezTo>
                      <a:pt x="98" y="184"/>
                      <a:pt x="81" y="81"/>
                      <a:pt x="0" y="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</p:grpSp>
        <p:grpSp>
          <p:nvGrpSpPr>
            <p:cNvPr id="1103" name="Group 79"/>
            <p:cNvGrpSpPr>
              <a:grpSpLocks/>
            </p:cNvGrpSpPr>
            <p:nvPr/>
          </p:nvGrpSpPr>
          <p:grpSpPr bwMode="auto">
            <a:xfrm rot="-592130">
              <a:off x="6509" y="7685"/>
              <a:ext cx="1220" cy="1620"/>
              <a:chOff x="3351" y="9648"/>
              <a:chExt cx="1556" cy="2067"/>
            </a:xfrm>
          </p:grpSpPr>
          <p:sp>
            <p:nvSpPr>
              <p:cNvPr id="1104" name="Arc 80"/>
              <p:cNvSpPr>
                <a:spLocks/>
              </p:cNvSpPr>
              <p:nvPr/>
            </p:nvSpPr>
            <p:spPr bwMode="auto">
              <a:xfrm rot="6626394" flipH="1">
                <a:off x="3235" y="10043"/>
                <a:ext cx="1788" cy="1556"/>
              </a:xfrm>
              <a:custGeom>
                <a:avLst/>
                <a:gdLst>
                  <a:gd name="G0" fmla="+- 0 0 0"/>
                  <a:gd name="G1" fmla="+- 20387 0 0"/>
                  <a:gd name="G2" fmla="+- 21600 0 0"/>
                  <a:gd name="T0" fmla="*/ 7136 w 16617"/>
                  <a:gd name="T1" fmla="*/ 0 h 20387"/>
                  <a:gd name="T2" fmla="*/ 16617 w 16617"/>
                  <a:gd name="T3" fmla="*/ 6587 h 20387"/>
                  <a:gd name="T4" fmla="*/ 0 w 16617"/>
                  <a:gd name="T5" fmla="*/ 20387 h 203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617" h="20387" fill="none" extrusionOk="0">
                    <a:moveTo>
                      <a:pt x="7136" y="-1"/>
                    </a:moveTo>
                    <a:cubicBezTo>
                      <a:pt x="10835" y="1294"/>
                      <a:pt x="14112" y="3571"/>
                      <a:pt x="16616" y="6587"/>
                    </a:cubicBezTo>
                  </a:path>
                  <a:path w="16617" h="20387" stroke="0" extrusionOk="0">
                    <a:moveTo>
                      <a:pt x="7136" y="-1"/>
                    </a:moveTo>
                    <a:cubicBezTo>
                      <a:pt x="10835" y="1294"/>
                      <a:pt x="14112" y="3571"/>
                      <a:pt x="16616" y="6587"/>
                    </a:cubicBezTo>
                    <a:lnTo>
                      <a:pt x="0" y="20387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05" name="Freeform 81"/>
              <p:cNvSpPr>
                <a:spLocks/>
              </p:cNvSpPr>
              <p:nvPr/>
            </p:nvSpPr>
            <p:spPr bwMode="auto">
              <a:xfrm rot="484928">
                <a:off x="4440" y="9648"/>
                <a:ext cx="310" cy="447"/>
              </a:xfrm>
              <a:custGeom>
                <a:avLst/>
                <a:gdLst/>
                <a:ahLst/>
                <a:cxnLst>
                  <a:cxn ang="0">
                    <a:pos x="253" y="370"/>
                  </a:cxn>
                  <a:cxn ang="0">
                    <a:pos x="175" y="272"/>
                  </a:cxn>
                  <a:cxn ang="0">
                    <a:pos x="0" y="0"/>
                  </a:cxn>
                </a:cxnLst>
                <a:rect l="0" t="0" r="r" b="b"/>
                <a:pathLst>
                  <a:path w="270" h="380">
                    <a:moveTo>
                      <a:pt x="253" y="370"/>
                    </a:moveTo>
                    <a:cubicBezTo>
                      <a:pt x="208" y="238"/>
                      <a:pt x="270" y="380"/>
                      <a:pt x="175" y="272"/>
                    </a:cubicBezTo>
                    <a:cubicBezTo>
                      <a:pt x="98" y="184"/>
                      <a:pt x="81" y="81"/>
                      <a:pt x="0" y="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</p:grpSp>
        <p:grpSp>
          <p:nvGrpSpPr>
            <p:cNvPr id="1106" name="Group 82"/>
            <p:cNvGrpSpPr>
              <a:grpSpLocks/>
            </p:cNvGrpSpPr>
            <p:nvPr/>
          </p:nvGrpSpPr>
          <p:grpSpPr bwMode="auto">
            <a:xfrm rot="-1041231">
              <a:off x="8727" y="7184"/>
              <a:ext cx="633" cy="841"/>
              <a:chOff x="3351" y="9648"/>
              <a:chExt cx="1556" cy="2067"/>
            </a:xfrm>
          </p:grpSpPr>
          <p:sp>
            <p:nvSpPr>
              <p:cNvPr id="1107" name="Arc 83"/>
              <p:cNvSpPr>
                <a:spLocks/>
              </p:cNvSpPr>
              <p:nvPr/>
            </p:nvSpPr>
            <p:spPr bwMode="auto">
              <a:xfrm rot="6626394" flipH="1">
                <a:off x="3235" y="10043"/>
                <a:ext cx="1788" cy="1556"/>
              </a:xfrm>
              <a:custGeom>
                <a:avLst/>
                <a:gdLst>
                  <a:gd name="G0" fmla="+- 0 0 0"/>
                  <a:gd name="G1" fmla="+- 20387 0 0"/>
                  <a:gd name="G2" fmla="+- 21600 0 0"/>
                  <a:gd name="T0" fmla="*/ 7136 w 16617"/>
                  <a:gd name="T1" fmla="*/ 0 h 20387"/>
                  <a:gd name="T2" fmla="*/ 16617 w 16617"/>
                  <a:gd name="T3" fmla="*/ 6587 h 20387"/>
                  <a:gd name="T4" fmla="*/ 0 w 16617"/>
                  <a:gd name="T5" fmla="*/ 20387 h 203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617" h="20387" fill="none" extrusionOk="0">
                    <a:moveTo>
                      <a:pt x="7136" y="-1"/>
                    </a:moveTo>
                    <a:cubicBezTo>
                      <a:pt x="10835" y="1294"/>
                      <a:pt x="14112" y="3571"/>
                      <a:pt x="16616" y="6587"/>
                    </a:cubicBezTo>
                  </a:path>
                  <a:path w="16617" h="20387" stroke="0" extrusionOk="0">
                    <a:moveTo>
                      <a:pt x="7136" y="-1"/>
                    </a:moveTo>
                    <a:cubicBezTo>
                      <a:pt x="10835" y="1294"/>
                      <a:pt x="14112" y="3571"/>
                      <a:pt x="16616" y="6587"/>
                    </a:cubicBezTo>
                    <a:lnTo>
                      <a:pt x="0" y="20387"/>
                    </a:lnTo>
                    <a:close/>
                  </a:path>
                </a:pathLst>
              </a:custGeom>
              <a:noFill/>
              <a:ln w="9525">
                <a:solidFill>
                  <a:srgbClr val="5A5A5A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08" name="Freeform 84"/>
              <p:cNvSpPr>
                <a:spLocks/>
              </p:cNvSpPr>
              <p:nvPr/>
            </p:nvSpPr>
            <p:spPr bwMode="auto">
              <a:xfrm rot="484928">
                <a:off x="4440" y="9648"/>
                <a:ext cx="310" cy="447"/>
              </a:xfrm>
              <a:custGeom>
                <a:avLst/>
                <a:gdLst/>
                <a:ahLst/>
                <a:cxnLst>
                  <a:cxn ang="0">
                    <a:pos x="253" y="370"/>
                  </a:cxn>
                  <a:cxn ang="0">
                    <a:pos x="175" y="272"/>
                  </a:cxn>
                  <a:cxn ang="0">
                    <a:pos x="0" y="0"/>
                  </a:cxn>
                </a:cxnLst>
                <a:rect l="0" t="0" r="r" b="b"/>
                <a:pathLst>
                  <a:path w="270" h="380">
                    <a:moveTo>
                      <a:pt x="253" y="370"/>
                    </a:moveTo>
                    <a:cubicBezTo>
                      <a:pt x="208" y="238"/>
                      <a:pt x="270" y="380"/>
                      <a:pt x="175" y="272"/>
                    </a:cubicBezTo>
                    <a:cubicBezTo>
                      <a:pt x="98" y="184"/>
                      <a:pt x="81" y="81"/>
                      <a:pt x="0" y="0"/>
                    </a:cubicBezTo>
                  </a:path>
                </a:pathLst>
              </a:custGeom>
              <a:noFill/>
              <a:ln w="9525">
                <a:solidFill>
                  <a:srgbClr val="5A5A5A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</p:grpSp>
        <p:grpSp>
          <p:nvGrpSpPr>
            <p:cNvPr id="1109" name="Group 85"/>
            <p:cNvGrpSpPr>
              <a:grpSpLocks/>
            </p:cNvGrpSpPr>
            <p:nvPr/>
          </p:nvGrpSpPr>
          <p:grpSpPr bwMode="auto">
            <a:xfrm rot="-785272">
              <a:off x="8260" y="7250"/>
              <a:ext cx="846" cy="1288"/>
              <a:chOff x="6137" y="10185"/>
              <a:chExt cx="846" cy="1288"/>
            </a:xfrm>
          </p:grpSpPr>
          <p:sp>
            <p:nvSpPr>
              <p:cNvPr id="1110" name="Arc 86"/>
              <p:cNvSpPr>
                <a:spLocks/>
              </p:cNvSpPr>
              <p:nvPr/>
            </p:nvSpPr>
            <p:spPr bwMode="auto">
              <a:xfrm rot="1162726">
                <a:off x="6137" y="10185"/>
                <a:ext cx="676" cy="1288"/>
              </a:xfrm>
              <a:custGeom>
                <a:avLst/>
                <a:gdLst>
                  <a:gd name="G0" fmla="+- 0 0 0"/>
                  <a:gd name="G1" fmla="+- 20387 0 0"/>
                  <a:gd name="G2" fmla="+- 21600 0 0"/>
                  <a:gd name="T0" fmla="*/ 7136 w 16617"/>
                  <a:gd name="T1" fmla="*/ 0 h 20387"/>
                  <a:gd name="T2" fmla="*/ 16617 w 16617"/>
                  <a:gd name="T3" fmla="*/ 6587 h 20387"/>
                  <a:gd name="T4" fmla="*/ 0 w 16617"/>
                  <a:gd name="T5" fmla="*/ 20387 h 203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617" h="20387" fill="none" extrusionOk="0">
                    <a:moveTo>
                      <a:pt x="7136" y="-1"/>
                    </a:moveTo>
                    <a:cubicBezTo>
                      <a:pt x="10835" y="1294"/>
                      <a:pt x="14112" y="3571"/>
                      <a:pt x="16616" y="6587"/>
                    </a:cubicBezTo>
                  </a:path>
                  <a:path w="16617" h="20387" stroke="0" extrusionOk="0">
                    <a:moveTo>
                      <a:pt x="7136" y="-1"/>
                    </a:moveTo>
                    <a:cubicBezTo>
                      <a:pt x="10835" y="1294"/>
                      <a:pt x="14112" y="3571"/>
                      <a:pt x="16616" y="6587"/>
                    </a:cubicBezTo>
                    <a:lnTo>
                      <a:pt x="0" y="20387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11" name="Freeform 87"/>
              <p:cNvSpPr>
                <a:spLocks/>
              </p:cNvSpPr>
              <p:nvPr/>
            </p:nvSpPr>
            <p:spPr bwMode="auto">
              <a:xfrm rot="7304192" flipH="1">
                <a:off x="6770" y="10750"/>
                <a:ext cx="257" cy="169"/>
              </a:xfrm>
              <a:custGeom>
                <a:avLst/>
                <a:gdLst/>
                <a:ahLst/>
                <a:cxnLst>
                  <a:cxn ang="0">
                    <a:pos x="253" y="370"/>
                  </a:cxn>
                  <a:cxn ang="0">
                    <a:pos x="175" y="272"/>
                  </a:cxn>
                  <a:cxn ang="0">
                    <a:pos x="0" y="0"/>
                  </a:cxn>
                </a:cxnLst>
                <a:rect l="0" t="0" r="r" b="b"/>
                <a:pathLst>
                  <a:path w="270" h="380">
                    <a:moveTo>
                      <a:pt x="253" y="370"/>
                    </a:moveTo>
                    <a:cubicBezTo>
                      <a:pt x="208" y="238"/>
                      <a:pt x="270" y="380"/>
                      <a:pt x="175" y="272"/>
                    </a:cubicBezTo>
                    <a:cubicBezTo>
                      <a:pt x="98" y="184"/>
                      <a:pt x="81" y="81"/>
                      <a:pt x="0" y="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</p:grpSp>
        <p:grpSp>
          <p:nvGrpSpPr>
            <p:cNvPr id="1112" name="Group 88"/>
            <p:cNvGrpSpPr>
              <a:grpSpLocks/>
            </p:cNvGrpSpPr>
            <p:nvPr/>
          </p:nvGrpSpPr>
          <p:grpSpPr bwMode="auto">
            <a:xfrm rot="802067">
              <a:off x="6668" y="8250"/>
              <a:ext cx="846" cy="1288"/>
              <a:chOff x="6137" y="10185"/>
              <a:chExt cx="846" cy="1288"/>
            </a:xfrm>
          </p:grpSpPr>
          <p:sp>
            <p:nvSpPr>
              <p:cNvPr id="1113" name="Arc 89"/>
              <p:cNvSpPr>
                <a:spLocks/>
              </p:cNvSpPr>
              <p:nvPr/>
            </p:nvSpPr>
            <p:spPr bwMode="auto">
              <a:xfrm rot="1162726">
                <a:off x="6137" y="10185"/>
                <a:ext cx="676" cy="1288"/>
              </a:xfrm>
              <a:custGeom>
                <a:avLst/>
                <a:gdLst>
                  <a:gd name="G0" fmla="+- 0 0 0"/>
                  <a:gd name="G1" fmla="+- 20387 0 0"/>
                  <a:gd name="G2" fmla="+- 21600 0 0"/>
                  <a:gd name="T0" fmla="*/ 7136 w 16617"/>
                  <a:gd name="T1" fmla="*/ 0 h 20387"/>
                  <a:gd name="T2" fmla="*/ 16617 w 16617"/>
                  <a:gd name="T3" fmla="*/ 6587 h 20387"/>
                  <a:gd name="T4" fmla="*/ 0 w 16617"/>
                  <a:gd name="T5" fmla="*/ 20387 h 203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617" h="20387" fill="none" extrusionOk="0">
                    <a:moveTo>
                      <a:pt x="7136" y="-1"/>
                    </a:moveTo>
                    <a:cubicBezTo>
                      <a:pt x="10835" y="1294"/>
                      <a:pt x="14112" y="3571"/>
                      <a:pt x="16616" y="6587"/>
                    </a:cubicBezTo>
                  </a:path>
                  <a:path w="16617" h="20387" stroke="0" extrusionOk="0">
                    <a:moveTo>
                      <a:pt x="7136" y="-1"/>
                    </a:moveTo>
                    <a:cubicBezTo>
                      <a:pt x="10835" y="1294"/>
                      <a:pt x="14112" y="3571"/>
                      <a:pt x="16616" y="6587"/>
                    </a:cubicBezTo>
                    <a:lnTo>
                      <a:pt x="0" y="20387"/>
                    </a:lnTo>
                    <a:close/>
                  </a:path>
                </a:pathLst>
              </a:custGeom>
              <a:noFill/>
              <a:ln w="9525">
                <a:solidFill>
                  <a:srgbClr val="5A5A5A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14" name="Freeform 90"/>
              <p:cNvSpPr>
                <a:spLocks/>
              </p:cNvSpPr>
              <p:nvPr/>
            </p:nvSpPr>
            <p:spPr bwMode="auto">
              <a:xfrm rot="7304192" flipH="1">
                <a:off x="6770" y="10750"/>
                <a:ext cx="257" cy="169"/>
              </a:xfrm>
              <a:custGeom>
                <a:avLst/>
                <a:gdLst/>
                <a:ahLst/>
                <a:cxnLst>
                  <a:cxn ang="0">
                    <a:pos x="253" y="370"/>
                  </a:cxn>
                  <a:cxn ang="0">
                    <a:pos x="175" y="272"/>
                  </a:cxn>
                  <a:cxn ang="0">
                    <a:pos x="0" y="0"/>
                  </a:cxn>
                </a:cxnLst>
                <a:rect l="0" t="0" r="r" b="b"/>
                <a:pathLst>
                  <a:path w="270" h="380">
                    <a:moveTo>
                      <a:pt x="253" y="370"/>
                    </a:moveTo>
                    <a:cubicBezTo>
                      <a:pt x="208" y="238"/>
                      <a:pt x="270" y="380"/>
                      <a:pt x="175" y="272"/>
                    </a:cubicBezTo>
                    <a:cubicBezTo>
                      <a:pt x="98" y="184"/>
                      <a:pt x="81" y="81"/>
                      <a:pt x="0" y="0"/>
                    </a:cubicBezTo>
                  </a:path>
                </a:pathLst>
              </a:custGeom>
              <a:noFill/>
              <a:ln w="9525">
                <a:solidFill>
                  <a:srgbClr val="5A5A5A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</p:grpSp>
        <p:grpSp>
          <p:nvGrpSpPr>
            <p:cNvPr id="1115" name="Group 91"/>
            <p:cNvGrpSpPr>
              <a:grpSpLocks/>
            </p:cNvGrpSpPr>
            <p:nvPr/>
          </p:nvGrpSpPr>
          <p:grpSpPr bwMode="auto">
            <a:xfrm rot="20485387" flipV="1">
              <a:off x="6375" y="7484"/>
              <a:ext cx="1172" cy="1532"/>
              <a:chOff x="4551" y="9946"/>
              <a:chExt cx="1172" cy="1532"/>
            </a:xfrm>
          </p:grpSpPr>
          <p:sp>
            <p:nvSpPr>
              <p:cNvPr id="1116" name="Arc 92"/>
              <p:cNvSpPr>
                <a:spLocks/>
              </p:cNvSpPr>
              <p:nvPr/>
            </p:nvSpPr>
            <p:spPr bwMode="auto">
              <a:xfrm rot="7331847" flipH="1">
                <a:off x="4425" y="10203"/>
                <a:ext cx="1401" cy="1150"/>
              </a:xfrm>
              <a:custGeom>
                <a:avLst/>
                <a:gdLst>
                  <a:gd name="G0" fmla="+- 0 0 0"/>
                  <a:gd name="G1" fmla="+- 20387 0 0"/>
                  <a:gd name="G2" fmla="+- 21600 0 0"/>
                  <a:gd name="T0" fmla="*/ 7136 w 16617"/>
                  <a:gd name="T1" fmla="*/ 0 h 20387"/>
                  <a:gd name="T2" fmla="*/ 16617 w 16617"/>
                  <a:gd name="T3" fmla="*/ 6587 h 20387"/>
                  <a:gd name="T4" fmla="*/ 0 w 16617"/>
                  <a:gd name="T5" fmla="*/ 20387 h 203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617" h="20387" fill="none" extrusionOk="0">
                    <a:moveTo>
                      <a:pt x="7136" y="-1"/>
                    </a:moveTo>
                    <a:cubicBezTo>
                      <a:pt x="10835" y="1294"/>
                      <a:pt x="14112" y="3571"/>
                      <a:pt x="16616" y="6587"/>
                    </a:cubicBezTo>
                  </a:path>
                  <a:path w="16617" h="20387" stroke="0" extrusionOk="0">
                    <a:moveTo>
                      <a:pt x="7136" y="-1"/>
                    </a:moveTo>
                    <a:cubicBezTo>
                      <a:pt x="10835" y="1294"/>
                      <a:pt x="14112" y="3571"/>
                      <a:pt x="16616" y="6587"/>
                    </a:cubicBezTo>
                    <a:lnTo>
                      <a:pt x="0" y="20387"/>
                    </a:lnTo>
                    <a:close/>
                  </a:path>
                </a:pathLst>
              </a:custGeom>
              <a:noFill/>
              <a:ln w="952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17" name="Freeform 93"/>
              <p:cNvSpPr>
                <a:spLocks/>
              </p:cNvSpPr>
              <p:nvPr/>
            </p:nvSpPr>
            <p:spPr bwMode="auto">
              <a:xfrm rot="1190381">
                <a:off x="5494" y="9946"/>
                <a:ext cx="229" cy="350"/>
              </a:xfrm>
              <a:custGeom>
                <a:avLst/>
                <a:gdLst/>
                <a:ahLst/>
                <a:cxnLst>
                  <a:cxn ang="0">
                    <a:pos x="253" y="370"/>
                  </a:cxn>
                  <a:cxn ang="0">
                    <a:pos x="175" y="272"/>
                  </a:cxn>
                  <a:cxn ang="0">
                    <a:pos x="0" y="0"/>
                  </a:cxn>
                </a:cxnLst>
                <a:rect l="0" t="0" r="r" b="b"/>
                <a:pathLst>
                  <a:path w="270" h="380">
                    <a:moveTo>
                      <a:pt x="253" y="370"/>
                    </a:moveTo>
                    <a:cubicBezTo>
                      <a:pt x="208" y="238"/>
                      <a:pt x="270" y="380"/>
                      <a:pt x="175" y="272"/>
                    </a:cubicBezTo>
                    <a:cubicBezTo>
                      <a:pt x="98" y="184"/>
                      <a:pt x="81" y="81"/>
                      <a:pt x="0" y="0"/>
                    </a:cubicBezTo>
                  </a:path>
                </a:pathLst>
              </a:custGeom>
              <a:noFill/>
              <a:ln w="9525">
                <a:solidFill>
                  <a:srgbClr val="80808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</p:grpSp>
        <p:grpSp>
          <p:nvGrpSpPr>
            <p:cNvPr id="1118" name="Group 94"/>
            <p:cNvGrpSpPr>
              <a:grpSpLocks/>
            </p:cNvGrpSpPr>
            <p:nvPr/>
          </p:nvGrpSpPr>
          <p:grpSpPr bwMode="auto">
            <a:xfrm rot="20483955" flipV="1">
              <a:off x="8009" y="7102"/>
              <a:ext cx="1172" cy="1532"/>
              <a:chOff x="4551" y="9946"/>
              <a:chExt cx="1172" cy="1532"/>
            </a:xfrm>
          </p:grpSpPr>
          <p:sp>
            <p:nvSpPr>
              <p:cNvPr id="1119" name="Arc 95"/>
              <p:cNvSpPr>
                <a:spLocks/>
              </p:cNvSpPr>
              <p:nvPr/>
            </p:nvSpPr>
            <p:spPr bwMode="auto">
              <a:xfrm rot="7331847" flipH="1">
                <a:off x="4425" y="10203"/>
                <a:ext cx="1401" cy="1150"/>
              </a:xfrm>
              <a:custGeom>
                <a:avLst/>
                <a:gdLst>
                  <a:gd name="G0" fmla="+- 0 0 0"/>
                  <a:gd name="G1" fmla="+- 20387 0 0"/>
                  <a:gd name="G2" fmla="+- 21600 0 0"/>
                  <a:gd name="T0" fmla="*/ 7136 w 16617"/>
                  <a:gd name="T1" fmla="*/ 0 h 20387"/>
                  <a:gd name="T2" fmla="*/ 16617 w 16617"/>
                  <a:gd name="T3" fmla="*/ 6587 h 20387"/>
                  <a:gd name="T4" fmla="*/ 0 w 16617"/>
                  <a:gd name="T5" fmla="*/ 20387 h 203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617" h="20387" fill="none" extrusionOk="0">
                    <a:moveTo>
                      <a:pt x="7136" y="-1"/>
                    </a:moveTo>
                    <a:cubicBezTo>
                      <a:pt x="10835" y="1294"/>
                      <a:pt x="14112" y="3571"/>
                      <a:pt x="16616" y="6587"/>
                    </a:cubicBezTo>
                  </a:path>
                  <a:path w="16617" h="20387" stroke="0" extrusionOk="0">
                    <a:moveTo>
                      <a:pt x="7136" y="-1"/>
                    </a:moveTo>
                    <a:cubicBezTo>
                      <a:pt x="10835" y="1294"/>
                      <a:pt x="14112" y="3571"/>
                      <a:pt x="16616" y="6587"/>
                    </a:cubicBezTo>
                    <a:lnTo>
                      <a:pt x="0" y="20387"/>
                    </a:lnTo>
                    <a:close/>
                  </a:path>
                </a:pathLst>
              </a:custGeom>
              <a:noFill/>
              <a:ln w="9525">
                <a:solidFill>
                  <a:srgbClr val="5A5A5A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20" name="Freeform 96"/>
              <p:cNvSpPr>
                <a:spLocks/>
              </p:cNvSpPr>
              <p:nvPr/>
            </p:nvSpPr>
            <p:spPr bwMode="auto">
              <a:xfrm rot="1190381">
                <a:off x="5494" y="9946"/>
                <a:ext cx="229" cy="350"/>
              </a:xfrm>
              <a:custGeom>
                <a:avLst/>
                <a:gdLst/>
                <a:ahLst/>
                <a:cxnLst>
                  <a:cxn ang="0">
                    <a:pos x="253" y="370"/>
                  </a:cxn>
                  <a:cxn ang="0">
                    <a:pos x="175" y="272"/>
                  </a:cxn>
                  <a:cxn ang="0">
                    <a:pos x="0" y="0"/>
                  </a:cxn>
                </a:cxnLst>
                <a:rect l="0" t="0" r="r" b="b"/>
                <a:pathLst>
                  <a:path w="270" h="380">
                    <a:moveTo>
                      <a:pt x="253" y="370"/>
                    </a:moveTo>
                    <a:cubicBezTo>
                      <a:pt x="208" y="238"/>
                      <a:pt x="270" y="380"/>
                      <a:pt x="175" y="272"/>
                    </a:cubicBezTo>
                    <a:cubicBezTo>
                      <a:pt x="98" y="184"/>
                      <a:pt x="81" y="81"/>
                      <a:pt x="0" y="0"/>
                    </a:cubicBezTo>
                  </a:path>
                </a:pathLst>
              </a:custGeom>
              <a:noFill/>
              <a:ln w="9525">
                <a:solidFill>
                  <a:srgbClr val="5A5A5A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</p:grpSp>
        <p:grpSp>
          <p:nvGrpSpPr>
            <p:cNvPr id="1121" name="Group 97"/>
            <p:cNvGrpSpPr>
              <a:grpSpLocks/>
            </p:cNvGrpSpPr>
            <p:nvPr/>
          </p:nvGrpSpPr>
          <p:grpSpPr bwMode="auto">
            <a:xfrm rot="20441325" flipV="1">
              <a:off x="7124" y="7250"/>
              <a:ext cx="1172" cy="1532"/>
              <a:chOff x="4551" y="9946"/>
              <a:chExt cx="1172" cy="1532"/>
            </a:xfrm>
          </p:grpSpPr>
          <p:sp>
            <p:nvSpPr>
              <p:cNvPr id="1122" name="Arc 98"/>
              <p:cNvSpPr>
                <a:spLocks/>
              </p:cNvSpPr>
              <p:nvPr/>
            </p:nvSpPr>
            <p:spPr bwMode="auto">
              <a:xfrm rot="7331847" flipH="1">
                <a:off x="4425" y="10203"/>
                <a:ext cx="1401" cy="1150"/>
              </a:xfrm>
              <a:custGeom>
                <a:avLst/>
                <a:gdLst>
                  <a:gd name="G0" fmla="+- 0 0 0"/>
                  <a:gd name="G1" fmla="+- 20387 0 0"/>
                  <a:gd name="G2" fmla="+- 21600 0 0"/>
                  <a:gd name="T0" fmla="*/ 7136 w 16617"/>
                  <a:gd name="T1" fmla="*/ 0 h 20387"/>
                  <a:gd name="T2" fmla="*/ 16617 w 16617"/>
                  <a:gd name="T3" fmla="*/ 6587 h 20387"/>
                  <a:gd name="T4" fmla="*/ 0 w 16617"/>
                  <a:gd name="T5" fmla="*/ 20387 h 203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617" h="20387" fill="none" extrusionOk="0">
                    <a:moveTo>
                      <a:pt x="7136" y="-1"/>
                    </a:moveTo>
                    <a:cubicBezTo>
                      <a:pt x="10835" y="1294"/>
                      <a:pt x="14112" y="3571"/>
                      <a:pt x="16616" y="6587"/>
                    </a:cubicBezTo>
                  </a:path>
                  <a:path w="16617" h="20387" stroke="0" extrusionOk="0">
                    <a:moveTo>
                      <a:pt x="7136" y="-1"/>
                    </a:moveTo>
                    <a:cubicBezTo>
                      <a:pt x="10835" y="1294"/>
                      <a:pt x="14112" y="3571"/>
                      <a:pt x="16616" y="6587"/>
                    </a:cubicBezTo>
                    <a:lnTo>
                      <a:pt x="0" y="20387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23" name="Freeform 99"/>
              <p:cNvSpPr>
                <a:spLocks/>
              </p:cNvSpPr>
              <p:nvPr/>
            </p:nvSpPr>
            <p:spPr bwMode="auto">
              <a:xfrm rot="1190381">
                <a:off x="5494" y="9946"/>
                <a:ext cx="229" cy="350"/>
              </a:xfrm>
              <a:custGeom>
                <a:avLst/>
                <a:gdLst/>
                <a:ahLst/>
                <a:cxnLst>
                  <a:cxn ang="0">
                    <a:pos x="253" y="370"/>
                  </a:cxn>
                  <a:cxn ang="0">
                    <a:pos x="175" y="272"/>
                  </a:cxn>
                  <a:cxn ang="0">
                    <a:pos x="0" y="0"/>
                  </a:cxn>
                </a:cxnLst>
                <a:rect l="0" t="0" r="r" b="b"/>
                <a:pathLst>
                  <a:path w="270" h="380">
                    <a:moveTo>
                      <a:pt x="253" y="370"/>
                    </a:moveTo>
                    <a:cubicBezTo>
                      <a:pt x="208" y="238"/>
                      <a:pt x="270" y="380"/>
                      <a:pt x="175" y="272"/>
                    </a:cubicBezTo>
                    <a:cubicBezTo>
                      <a:pt x="98" y="184"/>
                      <a:pt x="81" y="81"/>
                      <a:pt x="0" y="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</p:grpSp>
        <p:grpSp>
          <p:nvGrpSpPr>
            <p:cNvPr id="1124" name="Group 100"/>
            <p:cNvGrpSpPr>
              <a:grpSpLocks/>
            </p:cNvGrpSpPr>
            <p:nvPr/>
          </p:nvGrpSpPr>
          <p:grpSpPr bwMode="auto">
            <a:xfrm rot="-449668">
              <a:off x="7704" y="7387"/>
              <a:ext cx="633" cy="841"/>
              <a:chOff x="3351" y="9648"/>
              <a:chExt cx="1556" cy="2067"/>
            </a:xfrm>
          </p:grpSpPr>
          <p:sp>
            <p:nvSpPr>
              <p:cNvPr id="1125" name="Arc 101"/>
              <p:cNvSpPr>
                <a:spLocks/>
              </p:cNvSpPr>
              <p:nvPr/>
            </p:nvSpPr>
            <p:spPr bwMode="auto">
              <a:xfrm rot="6626394" flipH="1">
                <a:off x="3235" y="10043"/>
                <a:ext cx="1788" cy="1556"/>
              </a:xfrm>
              <a:custGeom>
                <a:avLst/>
                <a:gdLst>
                  <a:gd name="G0" fmla="+- 0 0 0"/>
                  <a:gd name="G1" fmla="+- 20387 0 0"/>
                  <a:gd name="G2" fmla="+- 21600 0 0"/>
                  <a:gd name="T0" fmla="*/ 7136 w 16617"/>
                  <a:gd name="T1" fmla="*/ 0 h 20387"/>
                  <a:gd name="T2" fmla="*/ 16617 w 16617"/>
                  <a:gd name="T3" fmla="*/ 6587 h 20387"/>
                  <a:gd name="T4" fmla="*/ 0 w 16617"/>
                  <a:gd name="T5" fmla="*/ 20387 h 203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617" h="20387" fill="none" extrusionOk="0">
                    <a:moveTo>
                      <a:pt x="7136" y="-1"/>
                    </a:moveTo>
                    <a:cubicBezTo>
                      <a:pt x="10835" y="1294"/>
                      <a:pt x="14112" y="3571"/>
                      <a:pt x="16616" y="6587"/>
                    </a:cubicBezTo>
                  </a:path>
                  <a:path w="16617" h="20387" stroke="0" extrusionOk="0">
                    <a:moveTo>
                      <a:pt x="7136" y="-1"/>
                    </a:moveTo>
                    <a:cubicBezTo>
                      <a:pt x="10835" y="1294"/>
                      <a:pt x="14112" y="3571"/>
                      <a:pt x="16616" y="6587"/>
                    </a:cubicBezTo>
                    <a:lnTo>
                      <a:pt x="0" y="20387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26" name="Freeform 102"/>
              <p:cNvSpPr>
                <a:spLocks/>
              </p:cNvSpPr>
              <p:nvPr/>
            </p:nvSpPr>
            <p:spPr bwMode="auto">
              <a:xfrm rot="484928">
                <a:off x="4440" y="9648"/>
                <a:ext cx="310" cy="447"/>
              </a:xfrm>
              <a:custGeom>
                <a:avLst/>
                <a:gdLst/>
                <a:ahLst/>
                <a:cxnLst>
                  <a:cxn ang="0">
                    <a:pos x="253" y="370"/>
                  </a:cxn>
                  <a:cxn ang="0">
                    <a:pos x="175" y="272"/>
                  </a:cxn>
                  <a:cxn ang="0">
                    <a:pos x="0" y="0"/>
                  </a:cxn>
                </a:cxnLst>
                <a:rect l="0" t="0" r="r" b="b"/>
                <a:pathLst>
                  <a:path w="270" h="380">
                    <a:moveTo>
                      <a:pt x="253" y="370"/>
                    </a:moveTo>
                    <a:cubicBezTo>
                      <a:pt x="208" y="238"/>
                      <a:pt x="270" y="380"/>
                      <a:pt x="175" y="272"/>
                    </a:cubicBezTo>
                    <a:cubicBezTo>
                      <a:pt x="98" y="184"/>
                      <a:pt x="81" y="81"/>
                      <a:pt x="0" y="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</p:grpSp>
        <p:grpSp>
          <p:nvGrpSpPr>
            <p:cNvPr id="1127" name="Group 103"/>
            <p:cNvGrpSpPr>
              <a:grpSpLocks/>
            </p:cNvGrpSpPr>
            <p:nvPr/>
          </p:nvGrpSpPr>
          <p:grpSpPr bwMode="auto">
            <a:xfrm>
              <a:off x="8776" y="8114"/>
              <a:ext cx="633" cy="841"/>
              <a:chOff x="3351" y="9648"/>
              <a:chExt cx="1556" cy="2067"/>
            </a:xfrm>
          </p:grpSpPr>
          <p:sp>
            <p:nvSpPr>
              <p:cNvPr id="1128" name="Arc 104"/>
              <p:cNvSpPr>
                <a:spLocks/>
              </p:cNvSpPr>
              <p:nvPr/>
            </p:nvSpPr>
            <p:spPr bwMode="auto">
              <a:xfrm rot="6626394" flipH="1">
                <a:off x="3235" y="10043"/>
                <a:ext cx="1788" cy="1556"/>
              </a:xfrm>
              <a:custGeom>
                <a:avLst/>
                <a:gdLst>
                  <a:gd name="G0" fmla="+- 0 0 0"/>
                  <a:gd name="G1" fmla="+- 20387 0 0"/>
                  <a:gd name="G2" fmla="+- 21600 0 0"/>
                  <a:gd name="T0" fmla="*/ 7136 w 16617"/>
                  <a:gd name="T1" fmla="*/ 0 h 20387"/>
                  <a:gd name="T2" fmla="*/ 16617 w 16617"/>
                  <a:gd name="T3" fmla="*/ 6587 h 20387"/>
                  <a:gd name="T4" fmla="*/ 0 w 16617"/>
                  <a:gd name="T5" fmla="*/ 20387 h 203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617" h="20387" fill="none" extrusionOk="0">
                    <a:moveTo>
                      <a:pt x="7136" y="-1"/>
                    </a:moveTo>
                    <a:cubicBezTo>
                      <a:pt x="10835" y="1294"/>
                      <a:pt x="14112" y="3571"/>
                      <a:pt x="16616" y="6587"/>
                    </a:cubicBezTo>
                  </a:path>
                  <a:path w="16617" h="20387" stroke="0" extrusionOk="0">
                    <a:moveTo>
                      <a:pt x="7136" y="-1"/>
                    </a:moveTo>
                    <a:cubicBezTo>
                      <a:pt x="10835" y="1294"/>
                      <a:pt x="14112" y="3571"/>
                      <a:pt x="16616" y="6587"/>
                    </a:cubicBezTo>
                    <a:lnTo>
                      <a:pt x="0" y="20387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129" name="Freeform 105"/>
              <p:cNvSpPr>
                <a:spLocks/>
              </p:cNvSpPr>
              <p:nvPr/>
            </p:nvSpPr>
            <p:spPr bwMode="auto">
              <a:xfrm rot="484928">
                <a:off x="4440" y="9648"/>
                <a:ext cx="310" cy="447"/>
              </a:xfrm>
              <a:custGeom>
                <a:avLst/>
                <a:gdLst/>
                <a:ahLst/>
                <a:cxnLst>
                  <a:cxn ang="0">
                    <a:pos x="253" y="370"/>
                  </a:cxn>
                  <a:cxn ang="0">
                    <a:pos x="175" y="272"/>
                  </a:cxn>
                  <a:cxn ang="0">
                    <a:pos x="0" y="0"/>
                  </a:cxn>
                </a:cxnLst>
                <a:rect l="0" t="0" r="r" b="b"/>
                <a:pathLst>
                  <a:path w="270" h="380">
                    <a:moveTo>
                      <a:pt x="253" y="370"/>
                    </a:moveTo>
                    <a:cubicBezTo>
                      <a:pt x="208" y="238"/>
                      <a:pt x="270" y="380"/>
                      <a:pt x="175" y="272"/>
                    </a:cubicBezTo>
                    <a:cubicBezTo>
                      <a:pt x="98" y="184"/>
                      <a:pt x="81" y="81"/>
                      <a:pt x="0" y="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</p:grpSp>
      </p:grpSp>
      <p:grpSp>
        <p:nvGrpSpPr>
          <p:cNvPr id="128" name="Grupa 127"/>
          <p:cNvGrpSpPr/>
          <p:nvPr/>
        </p:nvGrpSpPr>
        <p:grpSpPr>
          <a:xfrm>
            <a:off x="2576959" y="1043132"/>
            <a:ext cx="2816225" cy="1495425"/>
            <a:chOff x="2521539" y="1043132"/>
            <a:chExt cx="2816225" cy="1495425"/>
          </a:xfrm>
        </p:grpSpPr>
        <p:pic>
          <p:nvPicPr>
            <p:cNvPr id="127" name="Obraz 126"/>
            <p:cNvPicPr/>
            <p:nvPr/>
          </p:nvPicPr>
          <p:blipFill>
            <a:blip r:embed="rId2" cstate="print">
              <a:lum bright="-10000"/>
            </a:blip>
            <a:srcRect/>
            <a:stretch>
              <a:fillRect/>
            </a:stretch>
          </p:blipFill>
          <p:spPr bwMode="auto">
            <a:xfrm rot="21067251" flipV="1">
              <a:off x="3535727" y="1433042"/>
              <a:ext cx="1578492" cy="727718"/>
            </a:xfrm>
            <a:prstGeom prst="rect">
              <a:avLst/>
            </a:prstGeom>
            <a:blipFill dpi="0" rotWithShape="1">
              <a:blip r:embed="rId3">
                <a:lum bright="-10000"/>
              </a:blip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</p:pic>
        <p:grpSp>
          <p:nvGrpSpPr>
            <p:cNvPr id="1130" name="Group 106"/>
            <p:cNvGrpSpPr>
              <a:grpSpLocks/>
            </p:cNvGrpSpPr>
            <p:nvPr/>
          </p:nvGrpSpPr>
          <p:grpSpPr bwMode="auto">
            <a:xfrm>
              <a:off x="2521539" y="1043132"/>
              <a:ext cx="2816225" cy="1495425"/>
              <a:chOff x="5260" y="8744"/>
              <a:chExt cx="4435" cy="2355"/>
            </a:xfrm>
          </p:grpSpPr>
          <p:grpSp>
            <p:nvGrpSpPr>
              <p:cNvPr id="1131" name="Group 107"/>
              <p:cNvGrpSpPr>
                <a:grpSpLocks/>
              </p:cNvGrpSpPr>
              <p:nvPr/>
            </p:nvGrpSpPr>
            <p:grpSpPr bwMode="auto">
              <a:xfrm>
                <a:off x="5260" y="9330"/>
                <a:ext cx="1998" cy="1769"/>
                <a:chOff x="6576" y="9330"/>
                <a:chExt cx="1998" cy="1769"/>
              </a:xfrm>
            </p:grpSpPr>
            <p:sp>
              <p:nvSpPr>
                <p:cNvPr id="1132" name="Arc 108"/>
                <p:cNvSpPr>
                  <a:spLocks/>
                </p:cNvSpPr>
                <p:nvPr/>
              </p:nvSpPr>
              <p:spPr bwMode="auto">
                <a:xfrm rot="16200000">
                  <a:off x="6782" y="9374"/>
                  <a:ext cx="1519" cy="1440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16617"/>
                    <a:gd name="T1" fmla="*/ 0 h 21600"/>
                    <a:gd name="T2" fmla="*/ 16617 w 16617"/>
                    <a:gd name="T3" fmla="*/ 7800 h 21600"/>
                    <a:gd name="T4" fmla="*/ 0 w 16617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6617" h="21600" fill="none" extrusionOk="0">
                      <a:moveTo>
                        <a:pt x="-1" y="0"/>
                      </a:moveTo>
                      <a:cubicBezTo>
                        <a:pt x="6423" y="0"/>
                        <a:pt x="12513" y="2858"/>
                        <a:pt x="16616" y="7800"/>
                      </a:cubicBezTo>
                    </a:path>
                    <a:path w="16617" h="21600" stroke="0" extrusionOk="0">
                      <a:moveTo>
                        <a:pt x="-1" y="0"/>
                      </a:moveTo>
                      <a:cubicBezTo>
                        <a:pt x="6423" y="0"/>
                        <a:pt x="12513" y="2858"/>
                        <a:pt x="16616" y="78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l-PL"/>
                </a:p>
              </p:txBody>
            </p:sp>
            <p:sp>
              <p:nvSpPr>
                <p:cNvPr id="1133" name="Arc 109"/>
                <p:cNvSpPr>
                  <a:spLocks/>
                </p:cNvSpPr>
                <p:nvPr/>
              </p:nvSpPr>
              <p:spPr bwMode="auto">
                <a:xfrm flipV="1">
                  <a:off x="6576" y="10853"/>
                  <a:ext cx="246" cy="246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l-PL"/>
                </a:p>
              </p:txBody>
            </p:sp>
            <p:grpSp>
              <p:nvGrpSpPr>
                <p:cNvPr id="1134" name="Group 110"/>
                <p:cNvGrpSpPr>
                  <a:grpSpLocks/>
                </p:cNvGrpSpPr>
                <p:nvPr/>
              </p:nvGrpSpPr>
              <p:grpSpPr bwMode="auto">
                <a:xfrm>
                  <a:off x="6888" y="9330"/>
                  <a:ext cx="1686" cy="1769"/>
                  <a:chOff x="6888" y="9330"/>
                  <a:chExt cx="1686" cy="1769"/>
                </a:xfrm>
              </p:grpSpPr>
              <p:cxnSp>
                <p:nvCxnSpPr>
                  <p:cNvPr id="1135" name="AutoShape 111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7343" y="9330"/>
                    <a:ext cx="472" cy="1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grpSp>
                <p:nvGrpSpPr>
                  <p:cNvPr id="1136" name="Group 112"/>
                  <p:cNvGrpSpPr>
                    <a:grpSpLocks/>
                  </p:cNvGrpSpPr>
                  <p:nvPr/>
                </p:nvGrpSpPr>
                <p:grpSpPr bwMode="auto">
                  <a:xfrm>
                    <a:off x="6888" y="9330"/>
                    <a:ext cx="1686" cy="1769"/>
                    <a:chOff x="6888" y="9330"/>
                    <a:chExt cx="1686" cy="1769"/>
                  </a:xfrm>
                </p:grpSpPr>
                <p:sp>
                  <p:nvSpPr>
                    <p:cNvPr id="1137" name="Arc 113"/>
                    <p:cNvSpPr>
                      <a:spLocks/>
                    </p:cNvSpPr>
                    <p:nvPr/>
                  </p:nvSpPr>
                  <p:spPr bwMode="auto">
                    <a:xfrm rot="5400000" flipH="1">
                      <a:off x="6849" y="9369"/>
                      <a:ext cx="1518" cy="1440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16617"/>
                        <a:gd name="T1" fmla="*/ 0 h 21600"/>
                        <a:gd name="T2" fmla="*/ 16617 w 16617"/>
                        <a:gd name="T3" fmla="*/ 7800 h 21600"/>
                        <a:gd name="T4" fmla="*/ 0 w 16617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16617" h="21600" fill="none" extrusionOk="0">
                          <a:moveTo>
                            <a:pt x="-1" y="0"/>
                          </a:moveTo>
                          <a:cubicBezTo>
                            <a:pt x="6423" y="0"/>
                            <a:pt x="12513" y="2858"/>
                            <a:pt x="16616" y="7800"/>
                          </a:cubicBezTo>
                        </a:path>
                        <a:path w="16617" h="21600" stroke="0" extrusionOk="0">
                          <a:moveTo>
                            <a:pt x="-1" y="0"/>
                          </a:moveTo>
                          <a:cubicBezTo>
                            <a:pt x="6423" y="0"/>
                            <a:pt x="12513" y="2858"/>
                            <a:pt x="16616" y="78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pl-PL"/>
                    </a:p>
                  </p:txBody>
                </p:sp>
                <p:cxnSp>
                  <p:nvCxnSpPr>
                    <p:cNvPr id="1138" name="AutoShape 114"/>
                    <p:cNvCxnSpPr>
                      <a:cxnSpLocks noChangeShapeType="1"/>
                      <a:stCxn id="1137" idx="1"/>
                      <a:endCxn id="1137" idx="1"/>
                    </p:cNvCxnSpPr>
                    <p:nvPr/>
                  </p:nvCxnSpPr>
                  <p:spPr bwMode="auto">
                    <a:xfrm>
                      <a:off x="7808" y="9330"/>
                      <a:ext cx="1" cy="1"/>
                    </a:xfrm>
                    <a:prstGeom prst="straightConnector1">
                      <a:avLst/>
                    </a:pr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</p:cxnSp>
                <p:sp>
                  <p:nvSpPr>
                    <p:cNvPr id="1139" name="Arc 115"/>
                    <p:cNvSpPr>
                      <a:spLocks/>
                    </p:cNvSpPr>
                    <p:nvPr/>
                  </p:nvSpPr>
                  <p:spPr bwMode="auto">
                    <a:xfrm flipH="1" flipV="1">
                      <a:off x="8328" y="10853"/>
                      <a:ext cx="246" cy="246"/>
                    </a:xfrm>
                    <a:custGeom>
                      <a:avLst/>
                      <a:gdLst>
                        <a:gd name="G0" fmla="+- 0 0 0"/>
                        <a:gd name="G1" fmla="+- 21600 0 0"/>
                        <a:gd name="G2" fmla="+- 21600 0 0"/>
                        <a:gd name="T0" fmla="*/ 0 w 21600"/>
                        <a:gd name="T1" fmla="*/ 0 h 21600"/>
                        <a:gd name="T2" fmla="*/ 21600 w 21600"/>
                        <a:gd name="T3" fmla="*/ 21600 h 21600"/>
                        <a:gd name="T4" fmla="*/ 0 w 21600"/>
                        <a:gd name="T5" fmla="*/ 21600 h 2160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1600" h="21600" fill="none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</a:path>
                        <a:path w="21600" h="21600" stroke="0" extrusionOk="0">
                          <a:moveTo>
                            <a:pt x="-1" y="0"/>
                          </a:moveTo>
                          <a:cubicBezTo>
                            <a:pt x="11929" y="0"/>
                            <a:pt x="21600" y="9670"/>
                            <a:pt x="21600" y="21600"/>
                          </a:cubicBezTo>
                          <a:lnTo>
                            <a:pt x="0" y="21600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pl-PL"/>
                    </a:p>
                  </p:txBody>
                </p:sp>
              </p:grpSp>
            </p:grpSp>
          </p:grpSp>
          <p:grpSp>
            <p:nvGrpSpPr>
              <p:cNvPr id="1140" name="Group 116"/>
              <p:cNvGrpSpPr>
                <a:grpSpLocks/>
              </p:cNvGrpSpPr>
              <p:nvPr/>
            </p:nvGrpSpPr>
            <p:grpSpPr bwMode="auto">
              <a:xfrm>
                <a:off x="8009" y="8745"/>
                <a:ext cx="1686" cy="1769"/>
                <a:chOff x="6888" y="9330"/>
                <a:chExt cx="1686" cy="1769"/>
              </a:xfrm>
            </p:grpSpPr>
            <p:cxnSp>
              <p:nvCxnSpPr>
                <p:cNvPr id="1141" name="AutoShape 117"/>
                <p:cNvCxnSpPr>
                  <a:cxnSpLocks noChangeShapeType="1"/>
                </p:cNvCxnSpPr>
                <p:nvPr/>
              </p:nvCxnSpPr>
              <p:spPr bwMode="auto">
                <a:xfrm>
                  <a:off x="7343" y="9330"/>
                  <a:ext cx="472" cy="1"/>
                </a:xfrm>
                <a:prstGeom prst="straightConnector1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</p:cxnSp>
            <p:grpSp>
              <p:nvGrpSpPr>
                <p:cNvPr id="1142" name="Group 118"/>
                <p:cNvGrpSpPr>
                  <a:grpSpLocks/>
                </p:cNvGrpSpPr>
                <p:nvPr/>
              </p:nvGrpSpPr>
              <p:grpSpPr bwMode="auto">
                <a:xfrm>
                  <a:off x="6888" y="9330"/>
                  <a:ext cx="1686" cy="1769"/>
                  <a:chOff x="6888" y="9330"/>
                  <a:chExt cx="1686" cy="1769"/>
                </a:xfrm>
              </p:grpSpPr>
              <p:sp>
                <p:nvSpPr>
                  <p:cNvPr id="1143" name="Arc 119"/>
                  <p:cNvSpPr>
                    <a:spLocks/>
                  </p:cNvSpPr>
                  <p:nvPr/>
                </p:nvSpPr>
                <p:spPr bwMode="auto">
                  <a:xfrm rot="5400000" flipH="1">
                    <a:off x="6849" y="9369"/>
                    <a:ext cx="1518" cy="1440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16617"/>
                      <a:gd name="T1" fmla="*/ 0 h 21600"/>
                      <a:gd name="T2" fmla="*/ 16617 w 16617"/>
                      <a:gd name="T3" fmla="*/ 7800 h 21600"/>
                      <a:gd name="T4" fmla="*/ 0 w 16617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16617" h="21600" fill="none" extrusionOk="0">
                        <a:moveTo>
                          <a:pt x="-1" y="0"/>
                        </a:moveTo>
                        <a:cubicBezTo>
                          <a:pt x="6423" y="0"/>
                          <a:pt x="12513" y="2858"/>
                          <a:pt x="16616" y="7800"/>
                        </a:cubicBezTo>
                      </a:path>
                      <a:path w="16617" h="21600" stroke="0" extrusionOk="0">
                        <a:moveTo>
                          <a:pt x="-1" y="0"/>
                        </a:moveTo>
                        <a:cubicBezTo>
                          <a:pt x="6423" y="0"/>
                          <a:pt x="12513" y="2858"/>
                          <a:pt x="16616" y="78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pl-PL"/>
                  </a:p>
                </p:txBody>
              </p:sp>
              <p:cxnSp>
                <p:nvCxnSpPr>
                  <p:cNvPr id="1144" name="AutoShape 120"/>
                  <p:cNvCxnSpPr>
                    <a:cxnSpLocks noChangeShapeType="1"/>
                    <a:stCxn id="1143" idx="1"/>
                    <a:endCxn id="1143" idx="1"/>
                  </p:cNvCxnSpPr>
                  <p:nvPr/>
                </p:nvCxnSpPr>
                <p:spPr bwMode="auto">
                  <a:xfrm>
                    <a:off x="7808" y="9330"/>
                    <a:ext cx="1" cy="1"/>
                  </a:xfrm>
                  <a:prstGeom prst="straightConnector1">
                    <a:avLst/>
                  </a:pr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</p:cxnSp>
              <p:sp>
                <p:nvSpPr>
                  <p:cNvPr id="1145" name="Arc 121"/>
                  <p:cNvSpPr>
                    <a:spLocks/>
                  </p:cNvSpPr>
                  <p:nvPr/>
                </p:nvSpPr>
                <p:spPr bwMode="auto">
                  <a:xfrm flipH="1" flipV="1">
                    <a:off x="8328" y="10853"/>
                    <a:ext cx="246" cy="246"/>
                  </a:xfrm>
                  <a:custGeom>
                    <a:avLst/>
                    <a:gdLst>
                      <a:gd name="G0" fmla="+- 0 0 0"/>
                      <a:gd name="G1" fmla="+- 21600 0 0"/>
                      <a:gd name="G2" fmla="+- 21600 0 0"/>
                      <a:gd name="T0" fmla="*/ 0 w 21600"/>
                      <a:gd name="T1" fmla="*/ 0 h 21600"/>
                      <a:gd name="T2" fmla="*/ 21600 w 21600"/>
                      <a:gd name="T3" fmla="*/ 21600 h 21600"/>
                      <a:gd name="T4" fmla="*/ 0 w 21600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pl-PL"/>
                  </a:p>
                </p:txBody>
              </p:sp>
            </p:grpSp>
          </p:grpSp>
          <p:cxnSp>
            <p:nvCxnSpPr>
              <p:cNvPr id="1146" name="AutoShape 122"/>
              <p:cNvCxnSpPr>
                <a:cxnSpLocks noChangeShapeType="1"/>
              </p:cNvCxnSpPr>
              <p:nvPr/>
            </p:nvCxnSpPr>
            <p:spPr bwMode="auto">
              <a:xfrm flipH="1">
                <a:off x="6492" y="8744"/>
                <a:ext cx="2437" cy="585"/>
              </a:xfrm>
              <a:prstGeom prst="straightConnector1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147" name="AutoShape 123"/>
              <p:cNvCxnSpPr>
                <a:cxnSpLocks noChangeShapeType="1"/>
              </p:cNvCxnSpPr>
              <p:nvPr/>
            </p:nvCxnSpPr>
            <p:spPr bwMode="auto">
              <a:xfrm flipH="1">
                <a:off x="6027" y="8746"/>
                <a:ext cx="2437" cy="585"/>
              </a:xfrm>
              <a:prstGeom prst="straightConnector1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148" name="AutoShape 124"/>
              <p:cNvCxnSpPr>
                <a:cxnSpLocks noChangeShapeType="1"/>
              </p:cNvCxnSpPr>
              <p:nvPr/>
            </p:nvCxnSpPr>
            <p:spPr bwMode="auto">
              <a:xfrm flipH="1">
                <a:off x="7176" y="10441"/>
                <a:ext cx="2221" cy="537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</p:grpSp>
      <p:sp>
        <p:nvSpPr>
          <p:cNvPr id="129" name="pole tekstowe 128"/>
          <p:cNvSpPr txBox="1"/>
          <p:nvPr/>
        </p:nvSpPr>
        <p:spPr>
          <a:xfrm>
            <a:off x="928662" y="214290"/>
            <a:ext cx="716239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Zmęczeniowe uszkodzenie powierzchni zębów (pitting)</a:t>
            </a:r>
            <a:endParaRPr lang="pl-PL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1" name="Grupa 130"/>
          <p:cNvGrpSpPr/>
          <p:nvPr/>
        </p:nvGrpSpPr>
        <p:grpSpPr>
          <a:xfrm>
            <a:off x="285720" y="3500438"/>
            <a:ext cx="8358246" cy="533103"/>
            <a:chOff x="285720" y="3500438"/>
            <a:chExt cx="8358246" cy="533103"/>
          </a:xfrm>
        </p:grpSpPr>
        <p:sp>
          <p:nvSpPr>
            <p:cNvPr id="132" name="Elipsa 131"/>
            <p:cNvSpPr/>
            <p:nvPr/>
          </p:nvSpPr>
          <p:spPr>
            <a:xfrm>
              <a:off x="285720" y="3500438"/>
              <a:ext cx="500066" cy="500066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33" name="pole tekstowe 132"/>
            <p:cNvSpPr txBox="1"/>
            <p:nvPr/>
          </p:nvSpPr>
          <p:spPr>
            <a:xfrm>
              <a:off x="357158" y="3500438"/>
              <a:ext cx="571504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pl-PL" sz="24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pl-PL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4" name="pole tekstowe 133"/>
            <p:cNvSpPr txBox="1"/>
            <p:nvPr/>
          </p:nvSpPr>
          <p:spPr>
            <a:xfrm>
              <a:off x="1142976" y="3571876"/>
              <a:ext cx="750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pl-PL" sz="2400" dirty="0" smtClean="0">
                  <a:latin typeface="Times New Roman" pitchFamily="18" charset="0"/>
                  <a:cs typeface="Times New Roman" pitchFamily="18" charset="0"/>
                </a:rPr>
                <a:t>Zatarcie (na współpracujących powierzchniach zębów)</a:t>
              </a:r>
              <a:endParaRPr lang="pl-PL" sz="2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ys"/>
          <p:cNvPicPr>
            <a:picLocks noChangeAspect="1" noChangeArrowheads="1"/>
          </p:cNvPicPr>
          <p:nvPr/>
        </p:nvPicPr>
        <p:blipFill>
          <a:blip r:embed="rId2" cstate="print"/>
          <a:srcRect b="49191"/>
          <a:stretch>
            <a:fillRect/>
          </a:stretch>
        </p:blipFill>
        <p:spPr bwMode="auto">
          <a:xfrm>
            <a:off x="571472" y="500042"/>
            <a:ext cx="6146800" cy="279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lipsa 2"/>
          <p:cNvSpPr/>
          <p:nvPr/>
        </p:nvSpPr>
        <p:spPr>
          <a:xfrm>
            <a:off x="214282" y="142852"/>
            <a:ext cx="500066" cy="500066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pole tekstowe 1"/>
          <p:cNvSpPr txBox="1"/>
          <p:nvPr/>
        </p:nvSpPr>
        <p:spPr>
          <a:xfrm>
            <a:off x="285720" y="14285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pl-PL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928662" y="214290"/>
            <a:ext cx="771530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Zmęczeniowe uszkodzenie powierzchni zębów (pitting)</a:t>
            </a:r>
            <a:endParaRPr lang="pl-PL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285720" y="3500438"/>
            <a:ext cx="8358246" cy="533103"/>
            <a:chOff x="285720" y="3500438"/>
            <a:chExt cx="8358246" cy="533103"/>
          </a:xfrm>
        </p:grpSpPr>
        <p:sp>
          <p:nvSpPr>
            <p:cNvPr id="7" name="Elipsa 6"/>
            <p:cNvSpPr/>
            <p:nvPr/>
          </p:nvSpPr>
          <p:spPr>
            <a:xfrm>
              <a:off x="285720" y="3500438"/>
              <a:ext cx="500066" cy="500066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" name="pole tekstowe 5"/>
            <p:cNvSpPr txBox="1"/>
            <p:nvPr/>
          </p:nvSpPr>
          <p:spPr>
            <a:xfrm>
              <a:off x="357158" y="3500438"/>
              <a:ext cx="571504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pl-PL" sz="24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pl-PL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pole tekstowe 7"/>
            <p:cNvSpPr txBox="1"/>
            <p:nvPr/>
          </p:nvSpPr>
          <p:spPr>
            <a:xfrm>
              <a:off x="1142976" y="3571876"/>
              <a:ext cx="7500990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pl-PL" sz="2400" dirty="0" smtClean="0">
                  <a:latin typeface="Times New Roman" pitchFamily="18" charset="0"/>
                  <a:cs typeface="Times New Roman" pitchFamily="18" charset="0"/>
                </a:rPr>
                <a:t>Zatarcie (na współpracujących powierzchniach zębów)</a:t>
              </a:r>
              <a:endParaRPr lang="pl-PL" sz="2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2051" name="Picture 3" descr="rys"/>
          <p:cNvPicPr>
            <a:picLocks noChangeAspect="1" noChangeArrowheads="1"/>
          </p:cNvPicPr>
          <p:nvPr/>
        </p:nvPicPr>
        <p:blipFill>
          <a:blip r:embed="rId2" cstate="print"/>
          <a:srcRect t="49721"/>
          <a:stretch>
            <a:fillRect/>
          </a:stretch>
        </p:blipFill>
        <p:spPr bwMode="auto">
          <a:xfrm>
            <a:off x="928662" y="4071942"/>
            <a:ext cx="5080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pole tekstowe 9"/>
          <p:cNvSpPr txBox="1"/>
          <p:nvPr/>
        </p:nvSpPr>
        <p:spPr>
          <a:xfrm>
            <a:off x="7000892" y="2477152"/>
            <a:ext cx="192882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l-PL" sz="1400" dirty="0" err="1" smtClean="0"/>
              <a:t>K.-H.Decker</a:t>
            </a:r>
            <a:r>
              <a:rPr lang="pl-PL" sz="1400" dirty="0" smtClean="0"/>
              <a:t>:</a:t>
            </a:r>
          </a:p>
          <a:p>
            <a:r>
              <a:rPr lang="pl-PL" sz="1400" dirty="0" err="1" smtClean="0"/>
              <a:t>Maschinenelemente</a:t>
            </a:r>
            <a:endParaRPr lang="pl-PL" sz="1400" dirty="0"/>
          </a:p>
        </p:txBody>
      </p:sp>
      <p:sp>
        <p:nvSpPr>
          <p:cNvPr id="11" name="pole tekstowe 10"/>
          <p:cNvSpPr txBox="1"/>
          <p:nvPr/>
        </p:nvSpPr>
        <p:spPr>
          <a:xfrm>
            <a:off x="7072330" y="5572140"/>
            <a:ext cx="192882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l-PL" sz="1400" dirty="0" err="1" smtClean="0"/>
              <a:t>K.-H.Decker</a:t>
            </a:r>
            <a:r>
              <a:rPr lang="pl-PL" sz="1400" dirty="0" smtClean="0"/>
              <a:t>:</a:t>
            </a:r>
          </a:p>
          <a:p>
            <a:r>
              <a:rPr lang="pl-PL" sz="1400" dirty="0" err="1" smtClean="0"/>
              <a:t>Maschinenelemente</a:t>
            </a:r>
            <a:endParaRPr lang="pl-PL" sz="1400" dirty="0"/>
          </a:p>
        </p:txBody>
      </p:sp>
      <p:sp>
        <p:nvSpPr>
          <p:cNvPr id="13" name="Symbol zastępczy numeru slajd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0F07B-E053-440C-87D3-BC3DA6897349}" type="slidenum">
              <a:rPr lang="pl-PL" smtClean="0"/>
              <a:pPr/>
              <a:t>4</a:t>
            </a:fld>
            <a:endParaRPr lang="pl-P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upa 94"/>
          <p:cNvGrpSpPr/>
          <p:nvPr/>
        </p:nvGrpSpPr>
        <p:grpSpPr>
          <a:xfrm>
            <a:off x="-318" y="-2214284"/>
            <a:ext cx="9144350" cy="10604182"/>
            <a:chOff x="-318" y="-2214284"/>
            <a:chExt cx="9144350" cy="10604182"/>
          </a:xfrm>
        </p:grpSpPr>
        <p:sp>
          <p:nvSpPr>
            <p:cNvPr id="21" name="Prostokąt 20"/>
            <p:cNvSpPr/>
            <p:nvPr/>
          </p:nvSpPr>
          <p:spPr>
            <a:xfrm>
              <a:off x="1000100" y="714356"/>
              <a:ext cx="1857388" cy="71438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" name="Elipsa 5"/>
            <p:cNvSpPr/>
            <p:nvPr/>
          </p:nvSpPr>
          <p:spPr>
            <a:xfrm>
              <a:off x="285720" y="785794"/>
              <a:ext cx="500066" cy="500066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" name="pole tekstowe 1"/>
            <p:cNvSpPr txBox="1"/>
            <p:nvPr/>
          </p:nvSpPr>
          <p:spPr>
            <a:xfrm>
              <a:off x="285720" y="0"/>
              <a:ext cx="71818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800" b="1" dirty="0" smtClean="0">
                  <a:solidFill>
                    <a:srgbClr val="6666FF"/>
                  </a:solidFill>
                  <a:latin typeface="Times New Roman" pitchFamily="18" charset="0"/>
                  <a:cs typeface="Times New Roman" pitchFamily="18" charset="0"/>
                </a:rPr>
                <a:t>Warunki ograniczające wytrzymałościowe</a:t>
              </a:r>
              <a:endParaRPr lang="pl-PL" sz="2800" b="1" dirty="0">
                <a:solidFill>
                  <a:srgbClr val="6666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" name="pole tekstowe 2"/>
            <p:cNvSpPr txBox="1"/>
            <p:nvPr/>
          </p:nvSpPr>
          <p:spPr>
            <a:xfrm>
              <a:off x="357158" y="785794"/>
              <a:ext cx="571504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pl-PL" sz="24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pl-PL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pole tekstowe 9"/>
            <p:cNvSpPr txBox="1"/>
            <p:nvPr/>
          </p:nvSpPr>
          <p:spPr>
            <a:xfrm>
              <a:off x="1214414" y="785794"/>
              <a:ext cx="721523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dirty="0" smtClean="0">
                  <a:latin typeface="Times New Roman"/>
                  <a:cs typeface="Times New Roman"/>
                </a:rPr>
                <a:t>σ</a:t>
              </a:r>
              <a:r>
                <a:rPr lang="pl-PL" sz="2800" i="1" baseline="-25000" dirty="0" smtClean="0">
                  <a:latin typeface="Times New Roman"/>
                  <a:cs typeface="Times New Roman"/>
                </a:rPr>
                <a:t>F</a:t>
              </a:r>
              <a:r>
                <a:rPr lang="pl-PL" sz="2800" i="1" dirty="0" smtClean="0">
                  <a:latin typeface="Times New Roman"/>
                  <a:cs typeface="Times New Roman"/>
                </a:rPr>
                <a:t> ≤</a:t>
              </a:r>
              <a:r>
                <a:rPr lang="pl-PL" sz="2800" dirty="0" smtClean="0">
                  <a:latin typeface="Times New Roman"/>
                  <a:cs typeface="Times New Roman"/>
                </a:rPr>
                <a:t> </a:t>
              </a:r>
              <a:r>
                <a:rPr lang="el-GR" sz="2800" dirty="0" smtClean="0">
                  <a:latin typeface="Times New Roman"/>
                  <a:cs typeface="Times New Roman"/>
                </a:rPr>
                <a:t>σ</a:t>
              </a:r>
              <a:r>
                <a:rPr lang="pl-PL" sz="2800" i="1" baseline="-25000" dirty="0" smtClean="0">
                  <a:latin typeface="Times New Roman"/>
                  <a:cs typeface="Times New Roman"/>
                </a:rPr>
                <a:t>FP</a:t>
              </a:r>
              <a:r>
                <a:rPr lang="pl-PL" sz="2800" i="1" dirty="0" smtClean="0">
                  <a:latin typeface="Times New Roman"/>
                  <a:cs typeface="Times New Roman"/>
                </a:rPr>
                <a:t>     - </a:t>
              </a:r>
              <a:r>
                <a:rPr lang="pl-PL" sz="2400" dirty="0" smtClean="0">
                  <a:solidFill>
                    <a:srgbClr val="7030A0"/>
                  </a:solidFill>
                  <a:latin typeface="Times New Roman"/>
                  <a:cs typeface="Times New Roman"/>
                </a:rPr>
                <a:t>chroniący ząb przed pękaniem u podstawy</a:t>
              </a:r>
              <a:r>
                <a:rPr lang="pl-PL" sz="2800" i="1" baseline="-25000" dirty="0" smtClean="0">
                  <a:solidFill>
                    <a:srgbClr val="7030A0"/>
                  </a:solidFill>
                  <a:latin typeface="Times New Roman"/>
                  <a:cs typeface="Times New Roman"/>
                </a:rPr>
                <a:t> </a:t>
              </a:r>
              <a:r>
                <a:rPr lang="pl-PL" sz="2800" i="1" baseline="-25000" dirty="0" smtClean="0">
                  <a:latin typeface="Times New Roman"/>
                  <a:cs typeface="Times New Roman"/>
                </a:rPr>
                <a:t>  </a:t>
              </a:r>
              <a:endParaRPr lang="pl-PL" sz="2800" i="1" dirty="0"/>
            </a:p>
          </p:txBody>
        </p:sp>
        <p:sp>
          <p:nvSpPr>
            <p:cNvPr id="11" name="pole tekstowe 10"/>
            <p:cNvSpPr txBox="1"/>
            <p:nvPr/>
          </p:nvSpPr>
          <p:spPr>
            <a:xfrm>
              <a:off x="1214414" y="2110079"/>
              <a:ext cx="792961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pl-PL" sz="2400" dirty="0" smtClean="0">
                  <a:latin typeface="Times New Roman" pitchFamily="18" charset="0"/>
                  <a:cs typeface="Times New Roman" pitchFamily="18" charset="0"/>
                </a:rPr>
                <a:t>aprężenia obliczeniowe w miejscu największego wytężenia</a:t>
              </a:r>
              <a:endParaRPr lang="pl-PL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pole tekstowe 11"/>
            <p:cNvSpPr txBox="1"/>
            <p:nvPr/>
          </p:nvSpPr>
          <p:spPr>
            <a:xfrm>
              <a:off x="2357422" y="1681451"/>
              <a:ext cx="67151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pl-PL" sz="2400" dirty="0" smtClean="0">
                  <a:latin typeface="Times New Roman" pitchFamily="18" charset="0"/>
                  <a:cs typeface="Times New Roman" pitchFamily="18" charset="0"/>
                </a:rPr>
                <a:t>aprężenia dopuszczalne ze względu na zmęczenie</a:t>
              </a:r>
              <a:endParaRPr lang="pl-PL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4" name="Łącznik prosty 13"/>
            <p:cNvCxnSpPr/>
            <p:nvPr/>
          </p:nvCxnSpPr>
          <p:spPr>
            <a:xfrm rot="5400000">
              <a:off x="929456" y="1785132"/>
              <a:ext cx="857256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Łącznik prosty 15"/>
            <p:cNvCxnSpPr/>
            <p:nvPr/>
          </p:nvCxnSpPr>
          <p:spPr>
            <a:xfrm rot="16200000" flipH="1">
              <a:off x="2035951" y="1393017"/>
              <a:ext cx="500066" cy="2857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30" name="Rectangle 58"/>
            <p:cNvSpPr>
              <a:spLocks noChangeArrowheads="1"/>
            </p:cNvSpPr>
            <p:nvPr/>
          </p:nvSpPr>
          <p:spPr bwMode="auto">
            <a:xfrm>
              <a:off x="0" y="0"/>
              <a:ext cx="9144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pl-PL"/>
            </a:p>
          </p:txBody>
        </p:sp>
        <p:grpSp>
          <p:nvGrpSpPr>
            <p:cNvPr id="94" name="Grupa 93"/>
            <p:cNvGrpSpPr/>
            <p:nvPr/>
          </p:nvGrpSpPr>
          <p:grpSpPr>
            <a:xfrm>
              <a:off x="-318" y="-2214284"/>
              <a:ext cx="7113905" cy="10604182"/>
              <a:chOff x="-318" y="-2214284"/>
              <a:chExt cx="7113905" cy="10604182"/>
            </a:xfrm>
          </p:grpSpPr>
          <p:sp>
            <p:nvSpPr>
              <p:cNvPr id="3195" name="Text Box 123"/>
              <p:cNvSpPr txBox="1">
                <a:spLocks noChangeArrowheads="1"/>
              </p:cNvSpPr>
              <p:nvPr/>
            </p:nvSpPr>
            <p:spPr bwMode="auto">
              <a:xfrm>
                <a:off x="4214683" y="2755543"/>
                <a:ext cx="2254350" cy="4845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siła w pojedynczej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pl-PL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pl-PL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pl-PL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cxnSp>
            <p:nvCxnSpPr>
              <p:cNvPr id="3196" name="AutoShape 124"/>
              <p:cNvCxnSpPr>
                <a:cxnSpLocks noChangeShapeType="1"/>
              </p:cNvCxnSpPr>
              <p:nvPr/>
            </p:nvCxnSpPr>
            <p:spPr bwMode="auto">
              <a:xfrm>
                <a:off x="3170061" y="2865398"/>
                <a:ext cx="0" cy="3224530"/>
              </a:xfrm>
              <a:prstGeom prst="straightConnector1">
                <a:avLst/>
              </a:prstGeom>
              <a:noFill/>
              <a:ln w="6350">
                <a:solidFill>
                  <a:srgbClr val="000000"/>
                </a:solidFill>
                <a:prstDash val="lgDashDot"/>
                <a:round/>
                <a:headEnd/>
                <a:tailEnd/>
              </a:ln>
            </p:spPr>
          </p:cxnSp>
          <p:sp>
            <p:nvSpPr>
              <p:cNvPr id="3197" name="Text Box 125"/>
              <p:cNvSpPr txBox="1">
                <a:spLocks noChangeArrowheads="1"/>
              </p:cNvSpPr>
              <p:nvPr/>
            </p:nvSpPr>
            <p:spPr bwMode="auto">
              <a:xfrm>
                <a:off x="4113713" y="2794278"/>
                <a:ext cx="2999874" cy="4851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98" name="Text Box 126"/>
              <p:cNvSpPr txBox="1">
                <a:spLocks noChangeArrowheads="1"/>
              </p:cNvSpPr>
              <p:nvPr/>
            </p:nvSpPr>
            <p:spPr bwMode="auto">
              <a:xfrm>
                <a:off x="1217349" y="4811039"/>
                <a:ext cx="533424" cy="5048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20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N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cxnSp>
            <p:nvCxnSpPr>
              <p:cNvPr id="3199" name="AutoShape 127"/>
              <p:cNvCxnSpPr>
                <a:cxnSpLocks noChangeShapeType="1"/>
              </p:cNvCxnSpPr>
              <p:nvPr/>
            </p:nvCxnSpPr>
            <p:spPr bwMode="auto">
              <a:xfrm flipV="1">
                <a:off x="1550739" y="3572154"/>
                <a:ext cx="4562678" cy="1365250"/>
              </a:xfrm>
              <a:prstGeom prst="straightConnector1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3200" name="Arc 128"/>
              <p:cNvSpPr>
                <a:spLocks/>
              </p:cNvSpPr>
              <p:nvPr/>
            </p:nvSpPr>
            <p:spPr bwMode="auto">
              <a:xfrm rot="18825872">
                <a:off x="1040905" y="4245798"/>
                <a:ext cx="4229735" cy="4058466"/>
              </a:xfrm>
              <a:custGeom>
                <a:avLst/>
                <a:gdLst>
                  <a:gd name="G0" fmla="+- 0 0 0"/>
                  <a:gd name="G1" fmla="+- 18465 0 0"/>
                  <a:gd name="G2" fmla="+- 21600 0 0"/>
                  <a:gd name="T0" fmla="*/ 11208 w 19244"/>
                  <a:gd name="T1" fmla="*/ 0 h 18465"/>
                  <a:gd name="T2" fmla="*/ 19244 w 19244"/>
                  <a:gd name="T3" fmla="*/ 8655 h 18465"/>
                  <a:gd name="T4" fmla="*/ 0 w 19244"/>
                  <a:gd name="T5" fmla="*/ 18465 h 184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244" h="18465" fill="none" extrusionOk="0">
                    <a:moveTo>
                      <a:pt x="11207" y="0"/>
                    </a:moveTo>
                    <a:cubicBezTo>
                      <a:pt x="14638" y="2082"/>
                      <a:pt x="17421" y="5079"/>
                      <a:pt x="19243" y="8655"/>
                    </a:cubicBezTo>
                  </a:path>
                  <a:path w="19244" h="18465" stroke="0" extrusionOk="0">
                    <a:moveTo>
                      <a:pt x="11207" y="0"/>
                    </a:moveTo>
                    <a:cubicBezTo>
                      <a:pt x="14638" y="2082"/>
                      <a:pt x="17421" y="5079"/>
                      <a:pt x="19243" y="8655"/>
                    </a:cubicBezTo>
                    <a:lnTo>
                      <a:pt x="0" y="18465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prstDash val="lgDashDot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grpSp>
            <p:nvGrpSpPr>
              <p:cNvPr id="3201" name="Group 129"/>
              <p:cNvGrpSpPr>
                <a:grpSpLocks/>
              </p:cNvGrpSpPr>
              <p:nvPr/>
            </p:nvGrpSpPr>
            <p:grpSpPr bwMode="auto">
              <a:xfrm rot="677435">
                <a:off x="2110199" y="3956964"/>
                <a:ext cx="4026079" cy="1256665"/>
                <a:chOff x="2631" y="1901"/>
                <a:chExt cx="6340" cy="1979"/>
              </a:xfrm>
            </p:grpSpPr>
            <p:sp>
              <p:nvSpPr>
                <p:cNvPr id="3202" name="Freeform 130"/>
                <p:cNvSpPr>
                  <a:spLocks/>
                </p:cNvSpPr>
                <p:nvPr/>
              </p:nvSpPr>
              <p:spPr bwMode="auto">
                <a:xfrm>
                  <a:off x="4986" y="3624"/>
                  <a:ext cx="1528" cy="159"/>
                </a:xfrm>
                <a:custGeom>
                  <a:avLst/>
                  <a:gdLst/>
                  <a:ahLst/>
                  <a:cxnLst>
                    <a:cxn ang="0">
                      <a:pos x="0" y="91"/>
                    </a:cxn>
                    <a:cxn ang="0">
                      <a:pos x="144" y="91"/>
                    </a:cxn>
                    <a:cxn ang="0">
                      <a:pos x="219" y="6"/>
                    </a:cxn>
                    <a:cxn ang="0">
                      <a:pos x="354" y="129"/>
                    </a:cxn>
                    <a:cxn ang="0">
                      <a:pos x="557" y="129"/>
                    </a:cxn>
                    <a:cxn ang="0">
                      <a:pos x="774" y="91"/>
                    </a:cxn>
                    <a:cxn ang="0">
                      <a:pos x="1021" y="149"/>
                    </a:cxn>
                    <a:cxn ang="0">
                      <a:pos x="1127" y="149"/>
                    </a:cxn>
                    <a:cxn ang="0">
                      <a:pos x="1345" y="149"/>
                    </a:cxn>
                    <a:cxn ang="0">
                      <a:pos x="1528" y="129"/>
                    </a:cxn>
                  </a:cxnLst>
                  <a:rect l="0" t="0" r="r" b="b"/>
                  <a:pathLst>
                    <a:path w="1528" h="159">
                      <a:moveTo>
                        <a:pt x="0" y="91"/>
                      </a:moveTo>
                      <a:cubicBezTo>
                        <a:pt x="54" y="98"/>
                        <a:pt x="108" y="105"/>
                        <a:pt x="144" y="91"/>
                      </a:cubicBezTo>
                      <a:cubicBezTo>
                        <a:pt x="180" y="77"/>
                        <a:pt x="184" y="0"/>
                        <a:pt x="219" y="6"/>
                      </a:cubicBezTo>
                      <a:cubicBezTo>
                        <a:pt x="254" y="12"/>
                        <a:pt x="298" y="109"/>
                        <a:pt x="354" y="129"/>
                      </a:cubicBezTo>
                      <a:cubicBezTo>
                        <a:pt x="410" y="149"/>
                        <a:pt x="487" y="135"/>
                        <a:pt x="557" y="129"/>
                      </a:cubicBezTo>
                      <a:cubicBezTo>
                        <a:pt x="627" y="123"/>
                        <a:pt x="697" y="88"/>
                        <a:pt x="774" y="91"/>
                      </a:cubicBezTo>
                      <a:cubicBezTo>
                        <a:pt x="851" y="94"/>
                        <a:pt x="962" y="139"/>
                        <a:pt x="1021" y="149"/>
                      </a:cubicBezTo>
                      <a:cubicBezTo>
                        <a:pt x="1080" y="159"/>
                        <a:pt x="1073" y="149"/>
                        <a:pt x="1127" y="149"/>
                      </a:cubicBezTo>
                      <a:cubicBezTo>
                        <a:pt x="1181" y="149"/>
                        <a:pt x="1278" y="152"/>
                        <a:pt x="1345" y="149"/>
                      </a:cubicBezTo>
                      <a:cubicBezTo>
                        <a:pt x="1412" y="146"/>
                        <a:pt x="1498" y="139"/>
                        <a:pt x="1528" y="129"/>
                      </a:cubicBez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l-PL"/>
                </a:p>
              </p:txBody>
            </p:sp>
            <p:sp>
              <p:nvSpPr>
                <p:cNvPr id="3203" name="Arc 131"/>
                <p:cNvSpPr>
                  <a:spLocks/>
                </p:cNvSpPr>
                <p:nvPr/>
              </p:nvSpPr>
              <p:spPr bwMode="auto">
                <a:xfrm rot="180000">
                  <a:off x="2631" y="1901"/>
                  <a:ext cx="3913" cy="1852"/>
                </a:xfrm>
                <a:custGeom>
                  <a:avLst/>
                  <a:gdLst>
                    <a:gd name="G0" fmla="+- 0 0 0"/>
                    <a:gd name="G1" fmla="+- 10216 0 0"/>
                    <a:gd name="G2" fmla="+- 21600 0 0"/>
                    <a:gd name="T0" fmla="*/ 19031 w 21588"/>
                    <a:gd name="T1" fmla="*/ 0 h 10216"/>
                    <a:gd name="T2" fmla="*/ 21588 w 21588"/>
                    <a:gd name="T3" fmla="*/ 9487 h 10216"/>
                    <a:gd name="T4" fmla="*/ 0 w 21588"/>
                    <a:gd name="T5" fmla="*/ 10216 h 102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8" h="10216" fill="none" extrusionOk="0">
                      <a:moveTo>
                        <a:pt x="19031" y="-1"/>
                      </a:moveTo>
                      <a:cubicBezTo>
                        <a:pt x="20600" y="2923"/>
                        <a:pt x="21475" y="6170"/>
                        <a:pt x="21587" y="9487"/>
                      </a:cubicBezTo>
                    </a:path>
                    <a:path w="21588" h="10216" stroke="0" extrusionOk="0">
                      <a:moveTo>
                        <a:pt x="19031" y="-1"/>
                      </a:moveTo>
                      <a:cubicBezTo>
                        <a:pt x="20600" y="2923"/>
                        <a:pt x="21475" y="6170"/>
                        <a:pt x="21587" y="9487"/>
                      </a:cubicBezTo>
                      <a:lnTo>
                        <a:pt x="0" y="10216"/>
                      </a:lnTo>
                      <a:close/>
                    </a:path>
                  </a:pathLst>
                </a:custGeom>
                <a:noFill/>
                <a:ln w="571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l-PL"/>
                </a:p>
              </p:txBody>
            </p:sp>
            <p:cxnSp>
              <p:nvCxnSpPr>
                <p:cNvPr id="3204" name="AutoShape 132"/>
                <p:cNvCxnSpPr>
                  <a:cxnSpLocks noChangeShapeType="1"/>
                </p:cNvCxnSpPr>
                <p:nvPr/>
              </p:nvCxnSpPr>
              <p:spPr bwMode="auto">
                <a:xfrm rot="180000">
                  <a:off x="5573" y="1966"/>
                  <a:ext cx="570" cy="0"/>
                </a:xfrm>
                <a:prstGeom prst="straightConnector1">
                  <a:avLst/>
                </a:prstGeom>
                <a:noFill/>
                <a:ln w="57150">
                  <a:solidFill>
                    <a:srgbClr val="FF0000"/>
                  </a:solidFill>
                  <a:round/>
                  <a:headEnd/>
                  <a:tailEnd/>
                </a:ln>
              </p:spPr>
            </p:cxnSp>
            <p:sp>
              <p:nvSpPr>
                <p:cNvPr id="3205" name="Arc 133"/>
                <p:cNvSpPr>
                  <a:spLocks/>
                </p:cNvSpPr>
                <p:nvPr/>
              </p:nvSpPr>
              <p:spPr bwMode="auto">
                <a:xfrm rot="180000" flipV="1">
                  <a:off x="4873" y="3630"/>
                  <a:ext cx="143" cy="143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l-PL"/>
                </a:p>
              </p:txBody>
            </p:sp>
            <p:sp>
              <p:nvSpPr>
                <p:cNvPr id="3206" name="Arc 134"/>
                <p:cNvSpPr>
                  <a:spLocks/>
                </p:cNvSpPr>
                <p:nvPr/>
              </p:nvSpPr>
              <p:spPr bwMode="auto">
                <a:xfrm rot="180000" flipH="1" flipV="1">
                  <a:off x="6497" y="3715"/>
                  <a:ext cx="143" cy="143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71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l-PL"/>
                </a:p>
              </p:txBody>
            </p:sp>
            <p:sp>
              <p:nvSpPr>
                <p:cNvPr id="3207" name="Arc 135"/>
                <p:cNvSpPr>
                  <a:spLocks/>
                </p:cNvSpPr>
                <p:nvPr/>
              </p:nvSpPr>
              <p:spPr bwMode="auto">
                <a:xfrm rot="180000" flipH="1">
                  <a:off x="5058" y="2028"/>
                  <a:ext cx="3913" cy="1852"/>
                </a:xfrm>
                <a:custGeom>
                  <a:avLst/>
                  <a:gdLst>
                    <a:gd name="G0" fmla="+- 0 0 0"/>
                    <a:gd name="G1" fmla="+- 10216 0 0"/>
                    <a:gd name="G2" fmla="+- 21600 0 0"/>
                    <a:gd name="T0" fmla="*/ 19031 w 21588"/>
                    <a:gd name="T1" fmla="*/ 0 h 10216"/>
                    <a:gd name="T2" fmla="*/ 21588 w 21588"/>
                    <a:gd name="T3" fmla="*/ 9487 h 10216"/>
                    <a:gd name="T4" fmla="*/ 0 w 21588"/>
                    <a:gd name="T5" fmla="*/ 10216 h 102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588" h="10216" fill="none" extrusionOk="0">
                      <a:moveTo>
                        <a:pt x="19031" y="-1"/>
                      </a:moveTo>
                      <a:cubicBezTo>
                        <a:pt x="20600" y="2923"/>
                        <a:pt x="21475" y="6170"/>
                        <a:pt x="21587" y="9487"/>
                      </a:cubicBezTo>
                    </a:path>
                    <a:path w="21588" h="10216" stroke="0" extrusionOk="0">
                      <a:moveTo>
                        <a:pt x="19031" y="-1"/>
                      </a:moveTo>
                      <a:cubicBezTo>
                        <a:pt x="20600" y="2923"/>
                        <a:pt x="21475" y="6170"/>
                        <a:pt x="21587" y="9487"/>
                      </a:cubicBezTo>
                      <a:lnTo>
                        <a:pt x="0" y="10216"/>
                      </a:lnTo>
                      <a:close/>
                    </a:path>
                  </a:pathLst>
                </a:custGeom>
                <a:noFill/>
                <a:ln w="571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l-PL"/>
                </a:p>
              </p:txBody>
            </p:sp>
          </p:grpSp>
          <p:sp>
            <p:nvSpPr>
              <p:cNvPr id="3208" name="Arc 136"/>
              <p:cNvSpPr>
                <a:spLocks/>
              </p:cNvSpPr>
              <p:nvPr/>
            </p:nvSpPr>
            <p:spPr bwMode="auto">
              <a:xfrm rot="3652338" flipV="1">
                <a:off x="-919363" y="-1295239"/>
                <a:ext cx="7102476" cy="5264385"/>
              </a:xfrm>
              <a:custGeom>
                <a:avLst/>
                <a:gdLst>
                  <a:gd name="G0" fmla="+- 0 0 0"/>
                  <a:gd name="G1" fmla="+- 14796 0 0"/>
                  <a:gd name="G2" fmla="+- 21600 0 0"/>
                  <a:gd name="T0" fmla="*/ 15737 w 20610"/>
                  <a:gd name="T1" fmla="*/ 0 h 14796"/>
                  <a:gd name="T2" fmla="*/ 20610 w 20610"/>
                  <a:gd name="T3" fmla="*/ 8330 h 14796"/>
                  <a:gd name="T4" fmla="*/ 0 w 20610"/>
                  <a:gd name="T5" fmla="*/ 14796 h 147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0610" h="14796" fill="none" extrusionOk="0">
                    <a:moveTo>
                      <a:pt x="15736" y="0"/>
                    </a:moveTo>
                    <a:cubicBezTo>
                      <a:pt x="17968" y="2373"/>
                      <a:pt x="19634" y="5221"/>
                      <a:pt x="20609" y="8330"/>
                    </a:cubicBezTo>
                  </a:path>
                  <a:path w="20610" h="14796" stroke="0" extrusionOk="0">
                    <a:moveTo>
                      <a:pt x="15736" y="0"/>
                    </a:moveTo>
                    <a:cubicBezTo>
                      <a:pt x="17968" y="2373"/>
                      <a:pt x="19634" y="5221"/>
                      <a:pt x="20609" y="8330"/>
                    </a:cubicBezTo>
                    <a:lnTo>
                      <a:pt x="0" y="14796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prstDash val="lgDashDot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3209" name="Text Box 137"/>
              <p:cNvSpPr txBox="1">
                <a:spLocks noChangeArrowheads="1"/>
              </p:cNvSpPr>
              <p:nvPr/>
            </p:nvSpPr>
            <p:spPr bwMode="auto">
              <a:xfrm>
                <a:off x="5743196" y="3288944"/>
                <a:ext cx="533424" cy="5048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20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N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210" name="Text Box 138"/>
              <p:cNvSpPr txBox="1">
                <a:spLocks noChangeArrowheads="1"/>
              </p:cNvSpPr>
              <p:nvPr/>
            </p:nvSpPr>
            <p:spPr bwMode="auto">
              <a:xfrm>
                <a:off x="1314509" y="4404004"/>
                <a:ext cx="838237" cy="752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2000" b="0" i="1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OT</a:t>
                </a:r>
                <a:r>
                  <a:rPr kumimoji="0" lang="pl-PL" sz="2000" b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1</a:t>
                </a:r>
                <a:endParaRPr kumimoji="0" lang="pl-PL" sz="18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211" name="Text Box 139"/>
              <p:cNvSpPr txBox="1">
                <a:spLocks noChangeArrowheads="1"/>
              </p:cNvSpPr>
              <p:nvPr/>
            </p:nvSpPr>
            <p:spPr bwMode="auto">
              <a:xfrm>
                <a:off x="960798" y="3869969"/>
                <a:ext cx="802041" cy="4857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2000" b="0" i="1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OT</a:t>
                </a:r>
                <a:r>
                  <a:rPr kumimoji="0" lang="pl-PL" sz="2000" b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2</a:t>
                </a:r>
                <a:endParaRPr kumimoji="0" lang="pl-PL" sz="18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212" name="Arc 140"/>
              <p:cNvSpPr>
                <a:spLocks/>
              </p:cNvSpPr>
              <p:nvPr/>
            </p:nvSpPr>
            <p:spPr bwMode="auto">
              <a:xfrm rot="19102302">
                <a:off x="1890479" y="5591454"/>
                <a:ext cx="2201643" cy="2792730"/>
              </a:xfrm>
              <a:custGeom>
                <a:avLst/>
                <a:gdLst>
                  <a:gd name="G0" fmla="+- 0 0 0"/>
                  <a:gd name="G1" fmla="+- 21196 0 0"/>
                  <a:gd name="G2" fmla="+- 21600 0 0"/>
                  <a:gd name="T0" fmla="*/ 4159 w 16775"/>
                  <a:gd name="T1" fmla="*/ 0 h 21196"/>
                  <a:gd name="T2" fmla="*/ 16775 w 16775"/>
                  <a:gd name="T3" fmla="*/ 7589 h 21196"/>
                  <a:gd name="T4" fmla="*/ 0 w 16775"/>
                  <a:gd name="T5" fmla="*/ 21196 h 21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775" h="21196" fill="none" extrusionOk="0">
                    <a:moveTo>
                      <a:pt x="4158" y="0"/>
                    </a:moveTo>
                    <a:cubicBezTo>
                      <a:pt x="9123" y="974"/>
                      <a:pt x="13588" y="3659"/>
                      <a:pt x="16775" y="7588"/>
                    </a:cubicBezTo>
                  </a:path>
                  <a:path w="16775" h="21196" stroke="0" extrusionOk="0">
                    <a:moveTo>
                      <a:pt x="4158" y="0"/>
                    </a:moveTo>
                    <a:cubicBezTo>
                      <a:pt x="9123" y="974"/>
                      <a:pt x="13588" y="3659"/>
                      <a:pt x="16775" y="7588"/>
                    </a:cubicBezTo>
                    <a:lnTo>
                      <a:pt x="0" y="21196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 type="triangle" w="med" len="lg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3213" name="Text Box 141"/>
              <p:cNvSpPr txBox="1">
                <a:spLocks noChangeArrowheads="1"/>
              </p:cNvSpPr>
              <p:nvPr/>
            </p:nvSpPr>
            <p:spPr bwMode="auto">
              <a:xfrm>
                <a:off x="1981288" y="5651779"/>
                <a:ext cx="933492" cy="5715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2000" b="0" i="1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ω</a:t>
                </a:r>
                <a:r>
                  <a:rPr kumimoji="0" lang="pl-PL" sz="2000" b="0" u="none" strike="noStrike" cap="none" normalizeH="0" baseline="-2500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1</a:t>
                </a:r>
                <a:endParaRPr kumimoji="0" lang="pl-PL" sz="18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cxnSp>
            <p:nvCxnSpPr>
              <p:cNvPr id="3214" name="AutoShape 142"/>
              <p:cNvCxnSpPr>
                <a:cxnSpLocks noChangeShapeType="1"/>
              </p:cNvCxnSpPr>
              <p:nvPr/>
            </p:nvCxnSpPr>
            <p:spPr bwMode="auto">
              <a:xfrm flipH="1">
                <a:off x="4449643" y="3672484"/>
                <a:ext cx="1332924" cy="394970"/>
              </a:xfrm>
              <a:prstGeom prst="straightConnector1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 type="triangle" w="med" len="lg"/>
              </a:ln>
            </p:spPr>
          </p:cxnSp>
          <p:sp>
            <p:nvSpPr>
              <p:cNvPr id="3215" name="Text Box 143"/>
              <p:cNvSpPr txBox="1">
                <a:spLocks noChangeArrowheads="1"/>
              </p:cNvSpPr>
              <p:nvPr/>
            </p:nvSpPr>
            <p:spPr bwMode="auto">
              <a:xfrm>
                <a:off x="4923374" y="3419688"/>
                <a:ext cx="570890" cy="4070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2000" b="0" i="1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F</a:t>
                </a:r>
                <a:r>
                  <a:rPr kumimoji="0" lang="pl-PL" sz="2000" b="0" i="1" u="none" strike="noStrike" cap="none" normalizeH="0" baseline="-2500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n</a:t>
                </a:r>
                <a:endParaRPr kumimoji="0" lang="pl-PL" sz="2000" b="0" i="1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l-PL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cxnSp>
            <p:nvCxnSpPr>
              <p:cNvPr id="3216" name="AutoShape 144"/>
              <p:cNvCxnSpPr>
                <a:cxnSpLocks noChangeShapeType="1"/>
              </p:cNvCxnSpPr>
              <p:nvPr/>
            </p:nvCxnSpPr>
            <p:spPr bwMode="auto">
              <a:xfrm>
                <a:off x="4971002" y="3288944"/>
                <a:ext cx="52707" cy="25082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3217" name="Text Box 145"/>
              <p:cNvSpPr txBox="1">
                <a:spLocks noChangeArrowheads="1"/>
              </p:cNvSpPr>
              <p:nvPr/>
            </p:nvSpPr>
            <p:spPr bwMode="auto">
              <a:xfrm>
                <a:off x="4231194" y="2948583"/>
                <a:ext cx="1943187" cy="4838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parze zębów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cxnSp>
            <p:nvCxnSpPr>
              <p:cNvPr id="3218" name="AutoShape 146"/>
              <p:cNvCxnSpPr>
                <a:cxnSpLocks noChangeShapeType="1"/>
              </p:cNvCxnSpPr>
              <p:nvPr/>
            </p:nvCxnSpPr>
            <p:spPr bwMode="auto">
              <a:xfrm flipH="1">
                <a:off x="3874943" y="3869969"/>
                <a:ext cx="430549" cy="1721485"/>
              </a:xfrm>
              <a:prstGeom prst="straightConnector1">
                <a:avLst/>
              </a:prstGeom>
              <a:noFill/>
              <a:ln w="6350">
                <a:solidFill>
                  <a:srgbClr val="000000"/>
                </a:solidFill>
                <a:prstDash val="lgDashDot"/>
                <a:round/>
                <a:headEnd/>
                <a:tailEnd/>
              </a:ln>
            </p:spPr>
          </p:cxnSp>
          <p:cxnSp>
            <p:nvCxnSpPr>
              <p:cNvPr id="3219" name="AutoShape 147"/>
              <p:cNvCxnSpPr>
                <a:cxnSpLocks noChangeShapeType="1"/>
              </p:cNvCxnSpPr>
              <p:nvPr/>
            </p:nvCxnSpPr>
            <p:spPr bwMode="auto">
              <a:xfrm flipV="1">
                <a:off x="3425978" y="4663719"/>
                <a:ext cx="1164642" cy="837565"/>
              </a:xfrm>
              <a:prstGeom prst="straightConnector1">
                <a:avLst/>
              </a:prstGeom>
              <a:noFill/>
              <a:ln w="9525">
                <a:solidFill>
                  <a:srgbClr val="0070C0"/>
                </a:solidFill>
                <a:round/>
                <a:headEnd/>
                <a:tailEnd/>
              </a:ln>
            </p:spPr>
          </p:cxnSp>
          <p:cxnSp>
            <p:nvCxnSpPr>
              <p:cNvPr id="3220" name="AutoShape 148"/>
              <p:cNvCxnSpPr>
                <a:cxnSpLocks noChangeShapeType="1"/>
              </p:cNvCxnSpPr>
              <p:nvPr/>
            </p:nvCxnSpPr>
            <p:spPr bwMode="auto">
              <a:xfrm flipH="1">
                <a:off x="3565049" y="4988204"/>
                <a:ext cx="104145" cy="411480"/>
              </a:xfrm>
              <a:prstGeom prst="straightConnector1">
                <a:avLst/>
              </a:prstGeom>
              <a:noFill/>
              <a:ln w="6350">
                <a:solidFill>
                  <a:srgbClr val="0070C0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3221" name="AutoShape 149"/>
              <p:cNvCxnSpPr>
                <a:cxnSpLocks noChangeShapeType="1"/>
              </p:cNvCxnSpPr>
              <p:nvPr/>
            </p:nvCxnSpPr>
            <p:spPr bwMode="auto">
              <a:xfrm flipH="1">
                <a:off x="3410737" y="5011064"/>
                <a:ext cx="118115" cy="494030"/>
              </a:xfrm>
              <a:prstGeom prst="straightConnector1">
                <a:avLst/>
              </a:prstGeom>
              <a:noFill/>
              <a:ln w="6350">
                <a:solidFill>
                  <a:srgbClr val="0070C0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3222" name="AutoShape 150"/>
              <p:cNvCxnSpPr>
                <a:cxnSpLocks noChangeShapeType="1"/>
              </p:cNvCxnSpPr>
              <p:nvPr/>
            </p:nvCxnSpPr>
            <p:spPr bwMode="auto">
              <a:xfrm flipH="1">
                <a:off x="3484400" y="5005984"/>
                <a:ext cx="113035" cy="455930"/>
              </a:xfrm>
              <a:prstGeom prst="straightConnector1">
                <a:avLst/>
              </a:prstGeom>
              <a:noFill/>
              <a:ln w="6350">
                <a:solidFill>
                  <a:srgbClr val="0070C0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3223" name="AutoShape 151"/>
              <p:cNvCxnSpPr>
                <a:cxnSpLocks noChangeShapeType="1"/>
              </p:cNvCxnSpPr>
              <p:nvPr/>
            </p:nvCxnSpPr>
            <p:spPr bwMode="auto">
              <a:xfrm flipH="1">
                <a:off x="3651413" y="5041544"/>
                <a:ext cx="75568" cy="296545"/>
              </a:xfrm>
              <a:prstGeom prst="straightConnector1">
                <a:avLst/>
              </a:prstGeom>
              <a:noFill/>
              <a:ln w="6350">
                <a:solidFill>
                  <a:srgbClr val="0070C0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3224" name="AutoShape 152"/>
              <p:cNvCxnSpPr>
                <a:cxnSpLocks noChangeShapeType="1"/>
              </p:cNvCxnSpPr>
              <p:nvPr/>
            </p:nvCxnSpPr>
            <p:spPr bwMode="auto">
              <a:xfrm flipH="1">
                <a:off x="3725711" y="5087899"/>
                <a:ext cx="43182" cy="188595"/>
              </a:xfrm>
              <a:prstGeom prst="straightConnector1">
                <a:avLst/>
              </a:prstGeom>
              <a:noFill/>
              <a:ln w="6350">
                <a:solidFill>
                  <a:srgbClr val="0070C0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3225" name="AutoShape 153"/>
              <p:cNvCxnSpPr>
                <a:cxnSpLocks noChangeShapeType="1"/>
              </p:cNvCxnSpPr>
              <p:nvPr/>
            </p:nvCxnSpPr>
            <p:spPr bwMode="auto">
              <a:xfrm flipH="1">
                <a:off x="3800009" y="5099329"/>
                <a:ext cx="26671" cy="133985"/>
              </a:xfrm>
              <a:prstGeom prst="straightConnector1">
                <a:avLst/>
              </a:prstGeom>
              <a:noFill/>
              <a:ln w="6350">
                <a:solidFill>
                  <a:srgbClr val="0070C0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3226" name="AutoShape 154"/>
              <p:cNvCxnSpPr>
                <a:cxnSpLocks noChangeShapeType="1"/>
              </p:cNvCxnSpPr>
              <p:nvPr/>
            </p:nvCxnSpPr>
            <p:spPr bwMode="auto">
              <a:xfrm flipH="1">
                <a:off x="3873673" y="5087899"/>
                <a:ext cx="18416" cy="95885"/>
              </a:xfrm>
              <a:prstGeom prst="straightConnector1">
                <a:avLst/>
              </a:prstGeom>
              <a:noFill/>
              <a:ln w="6350">
                <a:solidFill>
                  <a:srgbClr val="0070C0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3227" name="AutoShape 155"/>
              <p:cNvCxnSpPr>
                <a:cxnSpLocks noChangeShapeType="1"/>
              </p:cNvCxnSpPr>
              <p:nvPr/>
            </p:nvCxnSpPr>
            <p:spPr bwMode="auto">
              <a:xfrm flipV="1">
                <a:off x="4372805" y="4726584"/>
                <a:ext cx="118750" cy="487045"/>
              </a:xfrm>
              <a:prstGeom prst="straightConnector1">
                <a:avLst/>
              </a:prstGeom>
              <a:noFill/>
              <a:ln w="6350">
                <a:solidFill>
                  <a:srgbClr val="0070C0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3228" name="AutoShape 156"/>
              <p:cNvCxnSpPr>
                <a:cxnSpLocks noChangeShapeType="1"/>
              </p:cNvCxnSpPr>
              <p:nvPr/>
            </p:nvCxnSpPr>
            <p:spPr bwMode="auto">
              <a:xfrm flipV="1">
                <a:off x="4044495" y="5035194"/>
                <a:ext cx="27306" cy="81915"/>
              </a:xfrm>
              <a:prstGeom prst="straightConnector1">
                <a:avLst/>
              </a:prstGeom>
              <a:noFill/>
              <a:ln w="6350">
                <a:solidFill>
                  <a:srgbClr val="0070C0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3229" name="AutoShape 157"/>
              <p:cNvCxnSpPr>
                <a:cxnSpLocks noChangeShapeType="1"/>
              </p:cNvCxnSpPr>
              <p:nvPr/>
            </p:nvCxnSpPr>
            <p:spPr bwMode="auto">
              <a:xfrm flipV="1">
                <a:off x="4254055" y="4837709"/>
                <a:ext cx="83189" cy="355600"/>
              </a:xfrm>
              <a:prstGeom prst="straightConnector1">
                <a:avLst/>
              </a:prstGeom>
              <a:noFill/>
              <a:ln w="6350">
                <a:solidFill>
                  <a:srgbClr val="0070C0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3231" name="AutoShape 159"/>
              <p:cNvCxnSpPr>
                <a:cxnSpLocks noChangeShapeType="1"/>
              </p:cNvCxnSpPr>
              <p:nvPr/>
            </p:nvCxnSpPr>
            <p:spPr bwMode="auto">
              <a:xfrm flipV="1">
                <a:off x="4316287" y="4781829"/>
                <a:ext cx="95254" cy="411480"/>
              </a:xfrm>
              <a:prstGeom prst="straightConnector1">
                <a:avLst/>
              </a:prstGeom>
              <a:noFill/>
              <a:ln w="6350">
                <a:solidFill>
                  <a:srgbClr val="0070C0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3232" name="AutoShape 160"/>
              <p:cNvCxnSpPr>
                <a:cxnSpLocks noChangeShapeType="1"/>
              </p:cNvCxnSpPr>
              <p:nvPr/>
            </p:nvCxnSpPr>
            <p:spPr bwMode="auto">
              <a:xfrm flipV="1">
                <a:off x="4191187" y="4905654"/>
                <a:ext cx="59693" cy="262255"/>
              </a:xfrm>
              <a:prstGeom prst="straightConnector1">
                <a:avLst/>
              </a:prstGeom>
              <a:noFill/>
              <a:ln w="6350">
                <a:solidFill>
                  <a:srgbClr val="0070C0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3233" name="AutoShape 161"/>
              <p:cNvCxnSpPr>
                <a:cxnSpLocks noChangeShapeType="1"/>
              </p:cNvCxnSpPr>
              <p:nvPr/>
            </p:nvCxnSpPr>
            <p:spPr bwMode="auto">
              <a:xfrm flipV="1">
                <a:off x="4445833" y="4664989"/>
                <a:ext cx="132086" cy="542925"/>
              </a:xfrm>
              <a:prstGeom prst="straightConnector1">
                <a:avLst/>
              </a:prstGeom>
              <a:noFill/>
              <a:ln w="6350">
                <a:solidFill>
                  <a:srgbClr val="0070C0"/>
                </a:solidFill>
                <a:round/>
                <a:headEnd/>
                <a:tailEnd type="arrow" w="med" len="med"/>
              </a:ln>
            </p:spPr>
          </p:cxnSp>
          <p:sp>
            <p:nvSpPr>
              <p:cNvPr id="3234" name="Oval 162"/>
              <p:cNvSpPr>
                <a:spLocks noChangeArrowheads="1"/>
              </p:cNvSpPr>
              <p:nvPr/>
            </p:nvSpPr>
            <p:spPr bwMode="auto">
              <a:xfrm>
                <a:off x="4136574" y="5226329"/>
                <a:ext cx="201939" cy="201930"/>
              </a:xfrm>
              <a:prstGeom prst="ellips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3235" name="Oval 163"/>
              <p:cNvSpPr>
                <a:spLocks noChangeArrowheads="1"/>
              </p:cNvSpPr>
              <p:nvPr/>
            </p:nvSpPr>
            <p:spPr bwMode="auto">
              <a:xfrm>
                <a:off x="3768893" y="4786274"/>
                <a:ext cx="201939" cy="201930"/>
              </a:xfrm>
              <a:prstGeom prst="ellips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3236" name="Text Box 164"/>
              <p:cNvSpPr txBox="1">
                <a:spLocks noChangeArrowheads="1"/>
              </p:cNvSpPr>
              <p:nvPr/>
            </p:nvSpPr>
            <p:spPr bwMode="auto">
              <a:xfrm>
                <a:off x="4076882" y="5135524"/>
                <a:ext cx="330215" cy="3232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+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238" name="Text Box 166"/>
              <p:cNvSpPr txBox="1">
                <a:spLocks noChangeArrowheads="1"/>
              </p:cNvSpPr>
              <p:nvPr/>
            </p:nvSpPr>
            <p:spPr bwMode="auto">
              <a:xfrm>
                <a:off x="3714916" y="4569739"/>
                <a:ext cx="462936" cy="4362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_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cxnSp>
            <p:nvCxnSpPr>
              <p:cNvPr id="3239" name="AutoShape 167"/>
              <p:cNvCxnSpPr>
                <a:cxnSpLocks noChangeShapeType="1"/>
              </p:cNvCxnSpPr>
              <p:nvPr/>
            </p:nvCxnSpPr>
            <p:spPr bwMode="auto">
              <a:xfrm>
                <a:off x="4590342" y="4669794"/>
                <a:ext cx="541679" cy="139700"/>
              </a:xfrm>
              <a:prstGeom prst="straightConnector1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3240" name="AutoShape 168"/>
              <p:cNvCxnSpPr>
                <a:cxnSpLocks noChangeShapeType="1"/>
              </p:cNvCxnSpPr>
              <p:nvPr/>
            </p:nvCxnSpPr>
            <p:spPr bwMode="auto">
              <a:xfrm>
                <a:off x="4429322" y="5214899"/>
                <a:ext cx="541679" cy="139700"/>
              </a:xfrm>
              <a:prstGeom prst="straightConnector1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3241" name="AutoShape 169"/>
              <p:cNvCxnSpPr>
                <a:cxnSpLocks noChangeShapeType="1"/>
              </p:cNvCxnSpPr>
              <p:nvPr/>
            </p:nvCxnSpPr>
            <p:spPr bwMode="auto">
              <a:xfrm flipH="1">
                <a:off x="5066958" y="4431034"/>
                <a:ext cx="93984" cy="367030"/>
              </a:xfrm>
              <a:prstGeom prst="straightConnector1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lg"/>
              </a:ln>
            </p:spPr>
          </p:cxnSp>
          <p:cxnSp>
            <p:nvCxnSpPr>
              <p:cNvPr id="3242" name="AutoShape 170"/>
              <p:cNvCxnSpPr>
                <a:cxnSpLocks noChangeShapeType="1"/>
              </p:cNvCxnSpPr>
              <p:nvPr/>
            </p:nvCxnSpPr>
            <p:spPr bwMode="auto">
              <a:xfrm flipH="1">
                <a:off x="4921469" y="4788243"/>
                <a:ext cx="144801" cy="563816"/>
              </a:xfrm>
              <a:prstGeom prst="straightConnector1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3243" name="AutoShape 171"/>
              <p:cNvCxnSpPr>
                <a:cxnSpLocks noChangeShapeType="1"/>
              </p:cNvCxnSpPr>
              <p:nvPr/>
            </p:nvCxnSpPr>
            <p:spPr bwMode="auto">
              <a:xfrm rot="10800000" flipH="1">
                <a:off x="4723976" y="5340629"/>
                <a:ext cx="197494" cy="737870"/>
              </a:xfrm>
              <a:prstGeom prst="straightConnector1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triangle" w="med" len="lg"/>
              </a:ln>
            </p:spPr>
          </p:cxnSp>
          <p:sp>
            <p:nvSpPr>
              <p:cNvPr id="3244" name="Text Box 172"/>
              <p:cNvSpPr txBox="1">
                <a:spLocks noChangeArrowheads="1"/>
              </p:cNvSpPr>
              <p:nvPr/>
            </p:nvSpPr>
            <p:spPr bwMode="auto">
              <a:xfrm>
                <a:off x="4945546" y="4804425"/>
                <a:ext cx="522317" cy="3905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2200" b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σ</a:t>
                </a:r>
                <a:r>
                  <a:rPr kumimoji="0" lang="pl-PL" sz="2200" b="0" i="1" u="none" strike="noStrike" cap="none" normalizeH="0" baseline="-2500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F</a:t>
                </a:r>
                <a:endParaRPr kumimoji="0" lang="pl-PL" sz="18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cxnSp>
            <p:nvCxnSpPr>
              <p:cNvPr id="83" name="AutoShape 160"/>
              <p:cNvCxnSpPr>
                <a:cxnSpLocks noChangeShapeType="1"/>
              </p:cNvCxnSpPr>
              <p:nvPr/>
            </p:nvCxnSpPr>
            <p:spPr bwMode="auto">
              <a:xfrm flipV="1">
                <a:off x="4127344" y="4967416"/>
                <a:ext cx="36883" cy="173721"/>
              </a:xfrm>
              <a:prstGeom prst="straightConnector1">
                <a:avLst/>
              </a:prstGeom>
              <a:noFill/>
              <a:ln w="6350">
                <a:solidFill>
                  <a:srgbClr val="0070C0"/>
                </a:solidFill>
                <a:round/>
                <a:headEnd/>
                <a:tailEnd type="arrow" w="med" len="med"/>
              </a:ln>
            </p:spPr>
          </p:cxnSp>
        </p:grpSp>
      </p:grpSp>
      <p:sp>
        <p:nvSpPr>
          <p:cNvPr id="64" name="Symbol zastępczy numeru slajdu 6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0F07B-E053-440C-87D3-BC3DA6897349}" type="slidenum">
              <a:rPr lang="pl-PL" smtClean="0"/>
              <a:pPr/>
              <a:t>5</a:t>
            </a:fld>
            <a:endParaRPr lang="pl-PL"/>
          </a:p>
        </p:txBody>
      </p:sp>
      <p:cxnSp>
        <p:nvCxnSpPr>
          <p:cNvPr id="91" name="Łącznik prosty 90"/>
          <p:cNvCxnSpPr/>
          <p:nvPr/>
        </p:nvCxnSpPr>
        <p:spPr>
          <a:xfrm>
            <a:off x="4621427" y="3367215"/>
            <a:ext cx="1161535" cy="296563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Łącznik prosty 92"/>
          <p:cNvCxnSpPr/>
          <p:nvPr/>
        </p:nvCxnSpPr>
        <p:spPr>
          <a:xfrm flipH="1">
            <a:off x="5609968" y="3663778"/>
            <a:ext cx="172994" cy="685800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Łącznik prosty 88"/>
          <p:cNvCxnSpPr>
            <a:stCxn id="3203" idx="0"/>
          </p:cNvCxnSpPr>
          <p:nvPr/>
        </p:nvCxnSpPr>
        <p:spPr>
          <a:xfrm flipV="1">
            <a:off x="4439357" y="3367216"/>
            <a:ext cx="182070" cy="691882"/>
          </a:xfrm>
          <a:prstGeom prst="line">
            <a:avLst/>
          </a:prstGeom>
          <a:ln w="6350">
            <a:solidFill>
              <a:schemeClr val="tx1"/>
            </a:solidFill>
            <a:headEnd type="triangle" w="med" len="med"/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Łącznik prosty 86"/>
          <p:cNvCxnSpPr>
            <a:stCxn id="3203" idx="0"/>
          </p:cNvCxnSpPr>
          <p:nvPr/>
        </p:nvCxnSpPr>
        <p:spPr>
          <a:xfrm>
            <a:off x="4439357" y="4059098"/>
            <a:ext cx="1158254" cy="290480"/>
          </a:xfrm>
          <a:prstGeom prst="line">
            <a:avLst/>
          </a:prstGeom>
          <a:ln w="6350">
            <a:solidFill>
              <a:schemeClr val="tx1"/>
            </a:solidFill>
            <a:headEnd type="triangle" w="med" len="med"/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ostokąt 10"/>
          <p:cNvSpPr/>
          <p:nvPr/>
        </p:nvSpPr>
        <p:spPr>
          <a:xfrm>
            <a:off x="1214414" y="142852"/>
            <a:ext cx="2000264" cy="785818"/>
          </a:xfrm>
          <a:prstGeom prst="rect">
            <a:avLst/>
          </a:prstGeom>
          <a:solidFill>
            <a:schemeClr val="bg1"/>
          </a:solidFill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Elipsa 2"/>
          <p:cNvSpPr/>
          <p:nvPr/>
        </p:nvSpPr>
        <p:spPr>
          <a:xfrm>
            <a:off x="285720" y="214290"/>
            <a:ext cx="500066" cy="500066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pole tekstowe 1"/>
          <p:cNvSpPr txBox="1"/>
          <p:nvPr/>
        </p:nvSpPr>
        <p:spPr>
          <a:xfrm>
            <a:off x="357158" y="214290"/>
            <a:ext cx="85725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pl-PL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1210083" y="214290"/>
            <a:ext cx="737973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>
                <a:latin typeface="Times New Roman"/>
                <a:cs typeface="Times New Roman"/>
              </a:rPr>
              <a:t> </a:t>
            </a:r>
            <a:r>
              <a:rPr lang="pl-PL" sz="2800" dirty="0" smtClean="0">
                <a:latin typeface="Times New Roman"/>
                <a:cs typeface="Times New Roman"/>
              </a:rPr>
              <a:t>   </a:t>
            </a:r>
            <a:r>
              <a:rPr lang="el-GR" sz="2800" dirty="0" smtClean="0">
                <a:latin typeface="Times New Roman"/>
                <a:cs typeface="Times New Roman"/>
              </a:rPr>
              <a:t>σ</a:t>
            </a:r>
            <a:r>
              <a:rPr lang="pl-PL" sz="2800" i="1" baseline="-25000" dirty="0" smtClean="0">
                <a:latin typeface="Times New Roman"/>
                <a:cs typeface="Times New Roman"/>
              </a:rPr>
              <a:t>H</a:t>
            </a:r>
            <a:r>
              <a:rPr lang="pl-PL" sz="2800" i="1" dirty="0" smtClean="0">
                <a:latin typeface="Times New Roman"/>
                <a:cs typeface="Times New Roman"/>
              </a:rPr>
              <a:t>  </a:t>
            </a:r>
            <a:r>
              <a:rPr lang="pl-PL" sz="2800" i="1" dirty="0" smtClean="0">
                <a:latin typeface="Times New Roman" pitchFamily="18" charset="0"/>
                <a:cs typeface="Times New Roman" pitchFamily="18" charset="0"/>
              </a:rPr>
              <a:t>≤ 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 smtClean="0">
                <a:latin typeface="Times New Roman"/>
                <a:cs typeface="Times New Roman"/>
              </a:rPr>
              <a:t>σ</a:t>
            </a:r>
            <a:r>
              <a:rPr lang="pl-PL" sz="2800" i="1" baseline="-25000" dirty="0" smtClean="0">
                <a:latin typeface="Times New Roman"/>
                <a:cs typeface="Times New Roman"/>
              </a:rPr>
              <a:t>HP</a:t>
            </a:r>
            <a:r>
              <a:rPr lang="pl-PL" sz="2800" i="1" dirty="0" smtClean="0">
                <a:latin typeface="Times New Roman"/>
                <a:cs typeface="Times New Roman"/>
              </a:rPr>
              <a:t>    - </a:t>
            </a:r>
            <a:r>
              <a:rPr lang="pl-PL" sz="2400" dirty="0" smtClean="0">
                <a:solidFill>
                  <a:srgbClr val="7030A0"/>
                </a:solidFill>
                <a:latin typeface="Times New Roman"/>
                <a:cs typeface="Times New Roman"/>
              </a:rPr>
              <a:t>chroniący powierzchnię zęba przed</a:t>
            </a:r>
          </a:p>
          <a:p>
            <a:r>
              <a:rPr lang="pl-PL" sz="2400" dirty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lang="pl-PL" sz="2400" dirty="0" smtClean="0">
                <a:solidFill>
                  <a:srgbClr val="7030A0"/>
                </a:solidFill>
                <a:latin typeface="Times New Roman"/>
                <a:cs typeface="Times New Roman"/>
              </a:rPr>
              <a:t>                              zmęczeniem powierzchniowym </a:t>
            </a:r>
            <a:r>
              <a:rPr lang="pl-PL" sz="2400" i="1" dirty="0" smtClean="0">
                <a:solidFill>
                  <a:srgbClr val="7030A0"/>
                </a:solidFill>
                <a:latin typeface="Times New Roman"/>
                <a:cs typeface="Times New Roman"/>
              </a:rPr>
              <a:t>  </a:t>
            </a:r>
            <a:endParaRPr lang="pl-PL" sz="2400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1142976" y="1928802"/>
            <a:ext cx="5143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aciski w tocznym punkcie </a:t>
            </a:r>
            <a:r>
              <a:rPr lang="pl-PL" sz="2400" dirty="0" err="1" smtClean="0">
                <a:latin typeface="Times New Roman" pitchFamily="18" charset="0"/>
                <a:cs typeface="Times New Roman" pitchFamily="18" charset="0"/>
              </a:rPr>
              <a:t>przyporu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pl-PL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3000396" y="1285860"/>
            <a:ext cx="61436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aciski dopuszczalne ze względu na zmęczenie</a:t>
            </a: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powierzchniowe</a:t>
            </a:r>
            <a:endParaRPr lang="pl-PL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Łącznik prosty 7"/>
          <p:cNvCxnSpPr/>
          <p:nvPr/>
        </p:nvCxnSpPr>
        <p:spPr>
          <a:xfrm rot="5400000">
            <a:off x="821505" y="1250141"/>
            <a:ext cx="1285884" cy="2143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9"/>
          <p:cNvCxnSpPr/>
          <p:nvPr/>
        </p:nvCxnSpPr>
        <p:spPr>
          <a:xfrm rot="16200000" flipH="1">
            <a:off x="2393141" y="821513"/>
            <a:ext cx="785818" cy="5715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469" name="Group 85"/>
          <p:cNvGrpSpPr>
            <a:grpSpLocks/>
          </p:cNvGrpSpPr>
          <p:nvPr/>
        </p:nvGrpSpPr>
        <p:grpSpPr bwMode="auto">
          <a:xfrm>
            <a:off x="163513" y="-2103403"/>
            <a:ext cx="7132637" cy="10604501"/>
            <a:chOff x="348" y="-7633"/>
            <a:chExt cx="11232" cy="16700"/>
          </a:xfrm>
        </p:grpSpPr>
        <p:sp>
          <p:nvSpPr>
            <p:cNvPr id="16470" name="Text Box 86"/>
            <p:cNvSpPr txBox="1">
              <a:spLocks noChangeArrowheads="1"/>
            </p:cNvSpPr>
            <p:nvPr/>
          </p:nvSpPr>
          <p:spPr bwMode="auto">
            <a:xfrm>
              <a:off x="6856" y="255"/>
              <a:ext cx="4724" cy="7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pl-PL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rozkład nacisków</a:t>
              </a: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16471" name="AutoShape 87"/>
            <p:cNvCxnSpPr>
              <a:cxnSpLocks noChangeShapeType="1"/>
            </p:cNvCxnSpPr>
            <p:nvPr/>
          </p:nvCxnSpPr>
          <p:spPr bwMode="auto">
            <a:xfrm>
              <a:off x="5340" y="367"/>
              <a:ext cx="0" cy="5078"/>
            </a:xfrm>
            <a:prstGeom prst="straightConnector1">
              <a:avLst/>
            </a:prstGeom>
            <a:noFill/>
            <a:ln w="6350">
              <a:solidFill>
                <a:srgbClr val="000000"/>
              </a:solidFill>
              <a:prstDash val="lgDashDot"/>
              <a:round/>
              <a:headEnd/>
              <a:tailEnd/>
            </a:ln>
          </p:spPr>
        </p:cxnSp>
        <p:sp>
          <p:nvSpPr>
            <p:cNvPr id="16472" name="Text Box 88"/>
            <p:cNvSpPr txBox="1">
              <a:spLocks noChangeArrowheads="1"/>
            </p:cNvSpPr>
            <p:nvPr/>
          </p:nvSpPr>
          <p:spPr bwMode="auto">
            <a:xfrm>
              <a:off x="2265" y="3431"/>
              <a:ext cx="840" cy="7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pl-PL" sz="20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N</a:t>
              </a: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16473" name="AutoShape 89"/>
            <p:cNvCxnSpPr>
              <a:cxnSpLocks noChangeShapeType="1"/>
            </p:cNvCxnSpPr>
            <p:nvPr/>
          </p:nvCxnSpPr>
          <p:spPr bwMode="auto">
            <a:xfrm flipV="1">
              <a:off x="2790" y="1725"/>
              <a:ext cx="6465" cy="1905"/>
            </a:xfrm>
            <a:prstGeom prst="straightConnector1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6474" name="Arc 90"/>
            <p:cNvSpPr>
              <a:spLocks/>
            </p:cNvSpPr>
            <p:nvPr/>
          </p:nvSpPr>
          <p:spPr bwMode="auto">
            <a:xfrm rot="-2774128">
              <a:off x="1987" y="2541"/>
              <a:ext cx="6661" cy="6391"/>
            </a:xfrm>
            <a:custGeom>
              <a:avLst/>
              <a:gdLst>
                <a:gd name="G0" fmla="+- 0 0 0"/>
                <a:gd name="G1" fmla="+- 18465 0 0"/>
                <a:gd name="G2" fmla="+- 21600 0 0"/>
                <a:gd name="T0" fmla="*/ 11208 w 19244"/>
                <a:gd name="T1" fmla="*/ 0 h 18465"/>
                <a:gd name="T2" fmla="*/ 19244 w 19244"/>
                <a:gd name="T3" fmla="*/ 8655 h 18465"/>
                <a:gd name="T4" fmla="*/ 0 w 19244"/>
                <a:gd name="T5" fmla="*/ 18465 h 18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244" h="18465" fill="none" extrusionOk="0">
                  <a:moveTo>
                    <a:pt x="11207" y="0"/>
                  </a:moveTo>
                  <a:cubicBezTo>
                    <a:pt x="14638" y="2082"/>
                    <a:pt x="17421" y="5079"/>
                    <a:pt x="19243" y="8655"/>
                  </a:cubicBezTo>
                </a:path>
                <a:path w="19244" h="18465" stroke="0" extrusionOk="0">
                  <a:moveTo>
                    <a:pt x="11207" y="0"/>
                  </a:moveTo>
                  <a:cubicBezTo>
                    <a:pt x="14638" y="2082"/>
                    <a:pt x="17421" y="5079"/>
                    <a:pt x="19243" y="8655"/>
                  </a:cubicBezTo>
                  <a:lnTo>
                    <a:pt x="0" y="18465"/>
                  </a:lnTo>
                  <a:close/>
                </a:path>
              </a:pathLst>
            </a:cu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grpSp>
          <p:nvGrpSpPr>
            <p:cNvPr id="16475" name="Group 91"/>
            <p:cNvGrpSpPr>
              <a:grpSpLocks/>
            </p:cNvGrpSpPr>
            <p:nvPr/>
          </p:nvGrpSpPr>
          <p:grpSpPr bwMode="auto">
            <a:xfrm rot="-208094" flipH="1" flipV="1">
              <a:off x="5006" y="1699"/>
              <a:ext cx="4106" cy="1852"/>
              <a:chOff x="4179" y="2207"/>
              <a:chExt cx="4106" cy="1852"/>
            </a:xfrm>
          </p:grpSpPr>
          <p:sp>
            <p:nvSpPr>
              <p:cNvPr id="16476" name="Arc 92"/>
              <p:cNvSpPr>
                <a:spLocks/>
              </p:cNvSpPr>
              <p:nvPr/>
            </p:nvSpPr>
            <p:spPr bwMode="auto">
              <a:xfrm>
                <a:off x="4179" y="2207"/>
                <a:ext cx="3913" cy="1852"/>
              </a:xfrm>
              <a:custGeom>
                <a:avLst/>
                <a:gdLst>
                  <a:gd name="G0" fmla="+- 0 0 0"/>
                  <a:gd name="G1" fmla="+- 10216 0 0"/>
                  <a:gd name="G2" fmla="+- 21600 0 0"/>
                  <a:gd name="T0" fmla="*/ 19031 w 21588"/>
                  <a:gd name="T1" fmla="*/ 0 h 10216"/>
                  <a:gd name="T2" fmla="*/ 21588 w 21588"/>
                  <a:gd name="T3" fmla="*/ 9487 h 10216"/>
                  <a:gd name="T4" fmla="*/ 0 w 21588"/>
                  <a:gd name="T5" fmla="*/ 10216 h 10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88" h="10216" fill="none" extrusionOk="0">
                    <a:moveTo>
                      <a:pt x="19031" y="-1"/>
                    </a:moveTo>
                    <a:cubicBezTo>
                      <a:pt x="20600" y="2923"/>
                      <a:pt x="21475" y="6170"/>
                      <a:pt x="21587" y="9487"/>
                    </a:cubicBezTo>
                  </a:path>
                  <a:path w="21588" h="10216" stroke="0" extrusionOk="0">
                    <a:moveTo>
                      <a:pt x="19031" y="-1"/>
                    </a:moveTo>
                    <a:cubicBezTo>
                      <a:pt x="20600" y="2923"/>
                      <a:pt x="21475" y="6170"/>
                      <a:pt x="21587" y="9487"/>
                    </a:cubicBezTo>
                    <a:lnTo>
                      <a:pt x="0" y="10216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6477" name="Arc 93"/>
              <p:cNvSpPr>
                <a:spLocks/>
              </p:cNvSpPr>
              <p:nvPr/>
            </p:nvSpPr>
            <p:spPr bwMode="auto">
              <a:xfrm flipH="1" flipV="1">
                <a:off x="8092" y="3866"/>
                <a:ext cx="193" cy="19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cxnSp>
            <p:nvCxnSpPr>
              <p:cNvPr id="16478" name="AutoShape 94"/>
              <p:cNvCxnSpPr>
                <a:cxnSpLocks noChangeShapeType="1"/>
              </p:cNvCxnSpPr>
              <p:nvPr/>
            </p:nvCxnSpPr>
            <p:spPr bwMode="auto">
              <a:xfrm>
                <a:off x="7365" y="2210"/>
                <a:ext cx="25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sp>
          <p:nvSpPr>
            <p:cNvPr id="16479" name="Arc 95"/>
            <p:cNvSpPr>
              <a:spLocks/>
            </p:cNvSpPr>
            <p:nvPr/>
          </p:nvSpPr>
          <p:spPr bwMode="auto">
            <a:xfrm rot="3652338" flipV="1">
              <a:off x="-1100" y="-6185"/>
              <a:ext cx="11185" cy="8290"/>
            </a:xfrm>
            <a:custGeom>
              <a:avLst/>
              <a:gdLst>
                <a:gd name="G0" fmla="+- 0 0 0"/>
                <a:gd name="G1" fmla="+- 14796 0 0"/>
                <a:gd name="G2" fmla="+- 21600 0 0"/>
                <a:gd name="T0" fmla="*/ 15737 w 20610"/>
                <a:gd name="T1" fmla="*/ 0 h 14796"/>
                <a:gd name="T2" fmla="*/ 20610 w 20610"/>
                <a:gd name="T3" fmla="*/ 8330 h 14796"/>
                <a:gd name="T4" fmla="*/ 0 w 20610"/>
                <a:gd name="T5" fmla="*/ 14796 h 147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610" h="14796" fill="none" extrusionOk="0">
                  <a:moveTo>
                    <a:pt x="15736" y="0"/>
                  </a:moveTo>
                  <a:cubicBezTo>
                    <a:pt x="17968" y="2373"/>
                    <a:pt x="19634" y="5221"/>
                    <a:pt x="20609" y="8330"/>
                  </a:cubicBezTo>
                </a:path>
                <a:path w="20610" h="14796" stroke="0" extrusionOk="0">
                  <a:moveTo>
                    <a:pt x="15736" y="0"/>
                  </a:moveTo>
                  <a:cubicBezTo>
                    <a:pt x="17968" y="2373"/>
                    <a:pt x="19634" y="5221"/>
                    <a:pt x="20609" y="8330"/>
                  </a:cubicBezTo>
                  <a:lnTo>
                    <a:pt x="0" y="14796"/>
                  </a:lnTo>
                  <a:close/>
                </a:path>
              </a:pathLst>
            </a:custGeom>
            <a:noFill/>
            <a:ln w="3175">
              <a:solidFill>
                <a:srgbClr val="000000"/>
              </a:solidFill>
              <a:prstDash val="lgDash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grpSp>
          <p:nvGrpSpPr>
            <p:cNvPr id="16480" name="Group 96"/>
            <p:cNvGrpSpPr>
              <a:grpSpLocks/>
            </p:cNvGrpSpPr>
            <p:nvPr/>
          </p:nvGrpSpPr>
          <p:grpSpPr bwMode="auto">
            <a:xfrm rot="-983688">
              <a:off x="5326" y="2426"/>
              <a:ext cx="1500" cy="450"/>
              <a:chOff x="8388" y="6705"/>
              <a:chExt cx="1500" cy="450"/>
            </a:xfrm>
          </p:grpSpPr>
          <p:sp>
            <p:nvSpPr>
              <p:cNvPr id="16481" name="Arc 97"/>
              <p:cNvSpPr>
                <a:spLocks/>
              </p:cNvSpPr>
              <p:nvPr/>
            </p:nvSpPr>
            <p:spPr bwMode="auto">
              <a:xfrm>
                <a:off x="8391" y="6705"/>
                <a:ext cx="1497" cy="225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6350">
                <a:solidFill>
                  <a:srgbClr val="548DD4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sp>
            <p:nvSpPr>
              <p:cNvPr id="16482" name="Arc 98"/>
              <p:cNvSpPr>
                <a:spLocks/>
              </p:cNvSpPr>
              <p:nvPr/>
            </p:nvSpPr>
            <p:spPr bwMode="auto">
              <a:xfrm flipV="1">
                <a:off x="8391" y="6930"/>
                <a:ext cx="1497" cy="225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6350">
                <a:solidFill>
                  <a:srgbClr val="548DD4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l-PL"/>
              </a:p>
            </p:txBody>
          </p:sp>
          <p:cxnSp>
            <p:nvCxnSpPr>
              <p:cNvPr id="16483" name="AutoShape 99"/>
              <p:cNvCxnSpPr>
                <a:cxnSpLocks noChangeShapeType="1"/>
              </p:cNvCxnSpPr>
              <p:nvPr/>
            </p:nvCxnSpPr>
            <p:spPr bwMode="auto">
              <a:xfrm>
                <a:off x="8388" y="6750"/>
                <a:ext cx="1014" cy="1"/>
              </a:xfrm>
              <a:prstGeom prst="straightConnector1">
                <a:avLst/>
              </a:prstGeom>
              <a:noFill/>
              <a:ln w="6350">
                <a:solidFill>
                  <a:srgbClr val="548DD4"/>
                </a:solidFill>
                <a:round/>
                <a:headEnd/>
                <a:tailEnd/>
              </a:ln>
            </p:spPr>
          </p:cxnSp>
          <p:cxnSp>
            <p:nvCxnSpPr>
              <p:cNvPr id="16484" name="AutoShape 100"/>
              <p:cNvCxnSpPr>
                <a:cxnSpLocks noChangeShapeType="1"/>
              </p:cNvCxnSpPr>
              <p:nvPr/>
            </p:nvCxnSpPr>
            <p:spPr bwMode="auto">
              <a:xfrm>
                <a:off x="8391" y="6810"/>
                <a:ext cx="1302" cy="1"/>
              </a:xfrm>
              <a:prstGeom prst="straightConnector1">
                <a:avLst/>
              </a:prstGeom>
              <a:noFill/>
              <a:ln w="6350">
                <a:solidFill>
                  <a:srgbClr val="548DD4"/>
                </a:solidFill>
                <a:round/>
                <a:headEnd/>
                <a:tailEnd/>
              </a:ln>
            </p:spPr>
          </p:cxnSp>
          <p:cxnSp>
            <p:nvCxnSpPr>
              <p:cNvPr id="16485" name="AutoShape 101"/>
              <p:cNvCxnSpPr>
                <a:cxnSpLocks noChangeShapeType="1"/>
              </p:cNvCxnSpPr>
              <p:nvPr/>
            </p:nvCxnSpPr>
            <p:spPr bwMode="auto">
              <a:xfrm>
                <a:off x="8388" y="6870"/>
                <a:ext cx="1407" cy="0"/>
              </a:xfrm>
              <a:prstGeom prst="straightConnector1">
                <a:avLst/>
              </a:prstGeom>
              <a:noFill/>
              <a:ln w="6350">
                <a:solidFill>
                  <a:srgbClr val="548DD4"/>
                </a:solidFill>
                <a:round/>
                <a:headEnd/>
                <a:tailEnd/>
              </a:ln>
            </p:spPr>
          </p:cxnSp>
          <p:cxnSp>
            <p:nvCxnSpPr>
              <p:cNvPr id="16486" name="AutoShape 102"/>
              <p:cNvCxnSpPr>
                <a:cxnSpLocks noChangeShapeType="1"/>
              </p:cNvCxnSpPr>
              <p:nvPr/>
            </p:nvCxnSpPr>
            <p:spPr bwMode="auto">
              <a:xfrm>
                <a:off x="8391" y="6990"/>
                <a:ext cx="1407" cy="0"/>
              </a:xfrm>
              <a:prstGeom prst="straightConnector1">
                <a:avLst/>
              </a:prstGeom>
              <a:noFill/>
              <a:ln w="6350">
                <a:solidFill>
                  <a:srgbClr val="548DD4"/>
                </a:solidFill>
                <a:round/>
                <a:headEnd/>
                <a:tailEnd/>
              </a:ln>
            </p:spPr>
          </p:cxnSp>
          <p:cxnSp>
            <p:nvCxnSpPr>
              <p:cNvPr id="16487" name="AutoShape 103"/>
              <p:cNvCxnSpPr>
                <a:cxnSpLocks noChangeShapeType="1"/>
              </p:cNvCxnSpPr>
              <p:nvPr/>
            </p:nvCxnSpPr>
            <p:spPr bwMode="auto">
              <a:xfrm>
                <a:off x="8388" y="6990"/>
                <a:ext cx="1407" cy="0"/>
              </a:xfrm>
              <a:prstGeom prst="straightConnector1">
                <a:avLst/>
              </a:prstGeom>
              <a:noFill/>
              <a:ln w="6350">
                <a:solidFill>
                  <a:srgbClr val="548DD4"/>
                </a:solidFill>
                <a:round/>
                <a:headEnd/>
                <a:tailEnd/>
              </a:ln>
            </p:spPr>
          </p:cxnSp>
          <p:cxnSp>
            <p:nvCxnSpPr>
              <p:cNvPr id="16488" name="AutoShape 104"/>
              <p:cNvCxnSpPr>
                <a:cxnSpLocks noChangeShapeType="1"/>
              </p:cNvCxnSpPr>
              <p:nvPr/>
            </p:nvCxnSpPr>
            <p:spPr bwMode="auto">
              <a:xfrm>
                <a:off x="8391" y="7050"/>
                <a:ext cx="1302" cy="1"/>
              </a:xfrm>
              <a:prstGeom prst="straightConnector1">
                <a:avLst/>
              </a:prstGeom>
              <a:noFill/>
              <a:ln w="6350">
                <a:solidFill>
                  <a:srgbClr val="548DD4"/>
                </a:solidFill>
                <a:round/>
                <a:headEnd/>
                <a:tailEnd/>
              </a:ln>
            </p:spPr>
          </p:cxnSp>
          <p:cxnSp>
            <p:nvCxnSpPr>
              <p:cNvPr id="16489" name="AutoShape 105"/>
              <p:cNvCxnSpPr>
                <a:cxnSpLocks noChangeShapeType="1"/>
              </p:cNvCxnSpPr>
              <p:nvPr/>
            </p:nvCxnSpPr>
            <p:spPr bwMode="auto">
              <a:xfrm>
                <a:off x="8388" y="7110"/>
                <a:ext cx="897" cy="1"/>
              </a:xfrm>
              <a:prstGeom prst="straightConnector1">
                <a:avLst/>
              </a:prstGeom>
              <a:noFill/>
              <a:ln w="6350">
                <a:solidFill>
                  <a:srgbClr val="548DD4"/>
                </a:solidFill>
                <a:round/>
                <a:headEnd/>
                <a:tailEnd/>
              </a:ln>
            </p:spPr>
          </p:cxnSp>
          <p:cxnSp>
            <p:nvCxnSpPr>
              <p:cNvPr id="16490" name="AutoShape 106"/>
              <p:cNvCxnSpPr>
                <a:cxnSpLocks noChangeShapeType="1"/>
              </p:cNvCxnSpPr>
              <p:nvPr/>
            </p:nvCxnSpPr>
            <p:spPr bwMode="auto">
              <a:xfrm>
                <a:off x="8391" y="6930"/>
                <a:ext cx="1497" cy="1"/>
              </a:xfrm>
              <a:prstGeom prst="straightConnector1">
                <a:avLst/>
              </a:prstGeom>
              <a:noFill/>
              <a:ln w="6350">
                <a:solidFill>
                  <a:srgbClr val="548DD4"/>
                </a:solidFill>
                <a:round/>
                <a:headEnd/>
                <a:tailEnd/>
              </a:ln>
            </p:spPr>
          </p:cxnSp>
        </p:grpSp>
        <p:cxnSp>
          <p:nvCxnSpPr>
            <p:cNvPr id="16491" name="AutoShape 107"/>
            <p:cNvCxnSpPr>
              <a:cxnSpLocks noChangeShapeType="1"/>
            </p:cNvCxnSpPr>
            <p:nvPr/>
          </p:nvCxnSpPr>
          <p:spPr bwMode="auto">
            <a:xfrm flipV="1">
              <a:off x="6601" y="720"/>
              <a:ext cx="700" cy="1590"/>
            </a:xfrm>
            <a:prstGeom prst="straightConnector1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6492" name="Text Box 108"/>
            <p:cNvSpPr txBox="1">
              <a:spLocks noChangeArrowheads="1"/>
            </p:cNvSpPr>
            <p:nvPr/>
          </p:nvSpPr>
          <p:spPr bwMode="auto">
            <a:xfrm>
              <a:off x="8583" y="1319"/>
              <a:ext cx="840" cy="7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pl-PL" sz="20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N</a:t>
              </a: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493" name="Text Box 109"/>
            <p:cNvSpPr txBox="1">
              <a:spLocks noChangeArrowheads="1"/>
            </p:cNvSpPr>
            <p:nvPr/>
          </p:nvSpPr>
          <p:spPr bwMode="auto">
            <a:xfrm>
              <a:off x="2418" y="2790"/>
              <a:ext cx="1320" cy="1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pl-PL" sz="20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OT</a:t>
              </a:r>
              <a:r>
                <a:rPr kumimoji="0" lang="pl-PL" sz="20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  <a:endParaRPr kumimoji="0" lang="pl-PL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494" name="Text Box 110"/>
            <p:cNvSpPr txBox="1">
              <a:spLocks noChangeArrowheads="1"/>
            </p:cNvSpPr>
            <p:nvPr/>
          </p:nvSpPr>
          <p:spPr bwMode="auto">
            <a:xfrm>
              <a:off x="1861" y="1949"/>
              <a:ext cx="1263" cy="7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pl-PL" sz="20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OT</a:t>
              </a:r>
              <a:r>
                <a:rPr kumimoji="0" lang="pl-PL" sz="20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2</a:t>
              </a:r>
              <a:endParaRPr kumimoji="0" lang="pl-PL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495" name="Arc 111"/>
            <p:cNvSpPr>
              <a:spLocks/>
            </p:cNvSpPr>
            <p:nvPr/>
          </p:nvSpPr>
          <p:spPr bwMode="auto">
            <a:xfrm rot="18836347">
              <a:off x="3273" y="4765"/>
              <a:ext cx="3467" cy="4019"/>
            </a:xfrm>
            <a:custGeom>
              <a:avLst/>
              <a:gdLst>
                <a:gd name="G0" fmla="+- 0 0 0"/>
                <a:gd name="G1" fmla="+- 19369 0 0"/>
                <a:gd name="G2" fmla="+- 21600 0 0"/>
                <a:gd name="T0" fmla="*/ 9561 w 16775"/>
                <a:gd name="T1" fmla="*/ 0 h 19369"/>
                <a:gd name="T2" fmla="*/ 16775 w 16775"/>
                <a:gd name="T3" fmla="*/ 5762 h 19369"/>
                <a:gd name="T4" fmla="*/ 0 w 16775"/>
                <a:gd name="T5" fmla="*/ 19369 h 19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775" h="19369" fill="none" extrusionOk="0">
                  <a:moveTo>
                    <a:pt x="9560" y="0"/>
                  </a:moveTo>
                  <a:cubicBezTo>
                    <a:pt x="12352" y="1378"/>
                    <a:pt x="14813" y="3343"/>
                    <a:pt x="16775" y="5761"/>
                  </a:cubicBezTo>
                </a:path>
                <a:path w="16775" h="19369" stroke="0" extrusionOk="0">
                  <a:moveTo>
                    <a:pt x="9560" y="0"/>
                  </a:moveTo>
                  <a:cubicBezTo>
                    <a:pt x="12352" y="1378"/>
                    <a:pt x="14813" y="3343"/>
                    <a:pt x="16775" y="5761"/>
                  </a:cubicBezTo>
                  <a:lnTo>
                    <a:pt x="0" y="19369"/>
                  </a:lnTo>
                  <a:close/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6496" name="Text Box 112"/>
            <p:cNvSpPr txBox="1">
              <a:spLocks noChangeArrowheads="1"/>
            </p:cNvSpPr>
            <p:nvPr/>
          </p:nvSpPr>
          <p:spPr bwMode="auto">
            <a:xfrm>
              <a:off x="4147" y="4845"/>
              <a:ext cx="147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pl-PL" sz="20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ω</a:t>
              </a:r>
              <a:r>
                <a:rPr kumimoji="0" lang="pl-PL" sz="2000" b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  <a:endParaRPr kumimoji="0" lang="pl-PL" sz="1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16497" name="AutoShape 113"/>
            <p:cNvCxnSpPr>
              <a:cxnSpLocks noChangeShapeType="1"/>
            </p:cNvCxnSpPr>
            <p:nvPr/>
          </p:nvCxnSpPr>
          <p:spPr bwMode="auto">
            <a:xfrm>
              <a:off x="5362" y="2870"/>
              <a:ext cx="830" cy="2950"/>
            </a:xfrm>
            <a:prstGeom prst="straightConnector1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6498" name="AutoShape 114"/>
            <p:cNvCxnSpPr>
              <a:cxnSpLocks noChangeShapeType="1"/>
            </p:cNvCxnSpPr>
            <p:nvPr/>
          </p:nvCxnSpPr>
          <p:spPr bwMode="auto">
            <a:xfrm>
              <a:off x="6794" y="2450"/>
              <a:ext cx="830" cy="2950"/>
            </a:xfrm>
            <a:prstGeom prst="straightConnector1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6499" name="AutoShape 115"/>
            <p:cNvCxnSpPr>
              <a:cxnSpLocks noChangeShapeType="1"/>
            </p:cNvCxnSpPr>
            <p:nvPr/>
          </p:nvCxnSpPr>
          <p:spPr bwMode="auto">
            <a:xfrm flipV="1">
              <a:off x="6108" y="5140"/>
              <a:ext cx="1452" cy="44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lg"/>
            </a:ln>
          </p:spPr>
        </p:cxnSp>
        <p:sp>
          <p:nvSpPr>
            <p:cNvPr id="16500" name="Text Box 116"/>
            <p:cNvSpPr txBox="1">
              <a:spLocks noChangeArrowheads="1"/>
            </p:cNvSpPr>
            <p:nvPr/>
          </p:nvSpPr>
          <p:spPr bwMode="auto">
            <a:xfrm>
              <a:off x="6284" y="4680"/>
              <a:ext cx="1317" cy="9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pl-PL" sz="2400" b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σ</a:t>
              </a:r>
              <a:r>
                <a:rPr kumimoji="0" lang="pl-PL" sz="2400" b="0" i="1" u="none" strike="noStrike" cap="none" normalizeH="0" baseline="-25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H</a:t>
              </a:r>
              <a:endParaRPr kumimoji="0" lang="pl-PL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16501" name="AutoShape 117"/>
            <p:cNvCxnSpPr>
              <a:cxnSpLocks noChangeShapeType="1"/>
            </p:cNvCxnSpPr>
            <p:nvPr/>
          </p:nvCxnSpPr>
          <p:spPr bwMode="auto">
            <a:xfrm flipV="1">
              <a:off x="5360" y="1410"/>
              <a:ext cx="474" cy="138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6502" name="Text Box 118"/>
            <p:cNvSpPr txBox="1">
              <a:spLocks noChangeArrowheads="1"/>
            </p:cNvSpPr>
            <p:nvPr/>
          </p:nvSpPr>
          <p:spPr bwMode="auto">
            <a:xfrm>
              <a:off x="5658" y="884"/>
              <a:ext cx="870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pl-PL" sz="22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C</a:t>
              </a: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503" name="Freeform 119"/>
            <p:cNvSpPr>
              <a:spLocks/>
            </p:cNvSpPr>
            <p:nvPr/>
          </p:nvSpPr>
          <p:spPr bwMode="auto">
            <a:xfrm rot="-585995">
              <a:off x="3995" y="3643"/>
              <a:ext cx="1528" cy="159"/>
            </a:xfrm>
            <a:custGeom>
              <a:avLst/>
              <a:gdLst/>
              <a:ahLst/>
              <a:cxnLst>
                <a:cxn ang="0">
                  <a:pos x="0" y="91"/>
                </a:cxn>
                <a:cxn ang="0">
                  <a:pos x="144" y="91"/>
                </a:cxn>
                <a:cxn ang="0">
                  <a:pos x="219" y="6"/>
                </a:cxn>
                <a:cxn ang="0">
                  <a:pos x="354" y="129"/>
                </a:cxn>
                <a:cxn ang="0">
                  <a:pos x="557" y="129"/>
                </a:cxn>
                <a:cxn ang="0">
                  <a:pos x="774" y="91"/>
                </a:cxn>
                <a:cxn ang="0">
                  <a:pos x="1021" y="149"/>
                </a:cxn>
                <a:cxn ang="0">
                  <a:pos x="1127" y="149"/>
                </a:cxn>
                <a:cxn ang="0">
                  <a:pos x="1345" y="149"/>
                </a:cxn>
                <a:cxn ang="0">
                  <a:pos x="1528" y="129"/>
                </a:cxn>
              </a:cxnLst>
              <a:rect l="0" t="0" r="r" b="b"/>
              <a:pathLst>
                <a:path w="1528" h="159">
                  <a:moveTo>
                    <a:pt x="0" y="91"/>
                  </a:moveTo>
                  <a:cubicBezTo>
                    <a:pt x="54" y="98"/>
                    <a:pt x="108" y="105"/>
                    <a:pt x="144" y="91"/>
                  </a:cubicBezTo>
                  <a:cubicBezTo>
                    <a:pt x="180" y="77"/>
                    <a:pt x="184" y="0"/>
                    <a:pt x="219" y="6"/>
                  </a:cubicBezTo>
                  <a:cubicBezTo>
                    <a:pt x="254" y="12"/>
                    <a:pt x="298" y="109"/>
                    <a:pt x="354" y="129"/>
                  </a:cubicBezTo>
                  <a:cubicBezTo>
                    <a:pt x="410" y="149"/>
                    <a:pt x="487" y="135"/>
                    <a:pt x="557" y="129"/>
                  </a:cubicBezTo>
                  <a:cubicBezTo>
                    <a:pt x="627" y="123"/>
                    <a:pt x="697" y="88"/>
                    <a:pt x="774" y="91"/>
                  </a:cubicBezTo>
                  <a:cubicBezTo>
                    <a:pt x="851" y="94"/>
                    <a:pt x="962" y="139"/>
                    <a:pt x="1021" y="149"/>
                  </a:cubicBezTo>
                  <a:cubicBezTo>
                    <a:pt x="1080" y="159"/>
                    <a:pt x="1073" y="149"/>
                    <a:pt x="1127" y="149"/>
                  </a:cubicBezTo>
                  <a:cubicBezTo>
                    <a:pt x="1181" y="149"/>
                    <a:pt x="1278" y="152"/>
                    <a:pt x="1345" y="149"/>
                  </a:cubicBezTo>
                  <a:cubicBezTo>
                    <a:pt x="1412" y="146"/>
                    <a:pt x="1498" y="139"/>
                    <a:pt x="1528" y="129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6504" name="Arc 120"/>
            <p:cNvSpPr>
              <a:spLocks/>
            </p:cNvSpPr>
            <p:nvPr/>
          </p:nvSpPr>
          <p:spPr bwMode="auto">
            <a:xfrm rot="-405995">
              <a:off x="1508" y="2130"/>
              <a:ext cx="3913" cy="1852"/>
            </a:xfrm>
            <a:custGeom>
              <a:avLst/>
              <a:gdLst>
                <a:gd name="G0" fmla="+- 0 0 0"/>
                <a:gd name="G1" fmla="+- 10216 0 0"/>
                <a:gd name="G2" fmla="+- 21600 0 0"/>
                <a:gd name="T0" fmla="*/ 19031 w 21588"/>
                <a:gd name="T1" fmla="*/ 0 h 10216"/>
                <a:gd name="T2" fmla="*/ 21588 w 21588"/>
                <a:gd name="T3" fmla="*/ 9487 h 10216"/>
                <a:gd name="T4" fmla="*/ 0 w 21588"/>
                <a:gd name="T5" fmla="*/ 10216 h 10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588" h="10216" fill="none" extrusionOk="0">
                  <a:moveTo>
                    <a:pt x="19031" y="-1"/>
                  </a:moveTo>
                  <a:cubicBezTo>
                    <a:pt x="20600" y="2923"/>
                    <a:pt x="21475" y="6170"/>
                    <a:pt x="21587" y="9487"/>
                  </a:cubicBezTo>
                </a:path>
                <a:path w="21588" h="10216" stroke="0" extrusionOk="0">
                  <a:moveTo>
                    <a:pt x="19031" y="-1"/>
                  </a:moveTo>
                  <a:cubicBezTo>
                    <a:pt x="20600" y="2923"/>
                    <a:pt x="21475" y="6170"/>
                    <a:pt x="21587" y="9487"/>
                  </a:cubicBezTo>
                  <a:lnTo>
                    <a:pt x="0" y="10216"/>
                  </a:lnTo>
                  <a:close/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cxnSp>
          <p:nvCxnSpPr>
            <p:cNvPr id="16505" name="AutoShape 121"/>
            <p:cNvCxnSpPr>
              <a:cxnSpLocks noChangeShapeType="1"/>
            </p:cNvCxnSpPr>
            <p:nvPr/>
          </p:nvCxnSpPr>
          <p:spPr bwMode="auto">
            <a:xfrm rot="21240000" flipV="1">
              <a:off x="4245" y="2001"/>
              <a:ext cx="627" cy="18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</p:cxnSp>
        <p:sp>
          <p:nvSpPr>
            <p:cNvPr id="16506" name="Arc 122"/>
            <p:cNvSpPr>
              <a:spLocks/>
            </p:cNvSpPr>
            <p:nvPr/>
          </p:nvSpPr>
          <p:spPr bwMode="auto">
            <a:xfrm rot="21194005" flipV="1">
              <a:off x="3893" y="3786"/>
              <a:ext cx="143" cy="143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6507" name="Arc 123"/>
            <p:cNvSpPr>
              <a:spLocks/>
            </p:cNvSpPr>
            <p:nvPr/>
          </p:nvSpPr>
          <p:spPr bwMode="auto">
            <a:xfrm rot="-405995" flipH="1" flipV="1">
              <a:off x="5508" y="3594"/>
              <a:ext cx="143" cy="143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6508" name="Arc 124"/>
            <p:cNvSpPr>
              <a:spLocks/>
            </p:cNvSpPr>
            <p:nvPr/>
          </p:nvSpPr>
          <p:spPr bwMode="auto">
            <a:xfrm rot="21194005" flipH="1">
              <a:off x="3922" y="1844"/>
              <a:ext cx="3913" cy="1852"/>
            </a:xfrm>
            <a:custGeom>
              <a:avLst/>
              <a:gdLst>
                <a:gd name="G0" fmla="+- 0 0 0"/>
                <a:gd name="G1" fmla="+- 10216 0 0"/>
                <a:gd name="G2" fmla="+- 21600 0 0"/>
                <a:gd name="T0" fmla="*/ 19031 w 21588"/>
                <a:gd name="T1" fmla="*/ 0 h 10216"/>
                <a:gd name="T2" fmla="*/ 21588 w 21588"/>
                <a:gd name="T3" fmla="*/ 9487 h 10216"/>
                <a:gd name="T4" fmla="*/ 0 w 21588"/>
                <a:gd name="T5" fmla="*/ 10216 h 10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588" h="10216" fill="none" extrusionOk="0">
                  <a:moveTo>
                    <a:pt x="19031" y="-1"/>
                  </a:moveTo>
                  <a:cubicBezTo>
                    <a:pt x="20600" y="2923"/>
                    <a:pt x="21475" y="6170"/>
                    <a:pt x="21587" y="9487"/>
                  </a:cubicBezTo>
                </a:path>
                <a:path w="21588" h="10216" stroke="0" extrusionOk="0">
                  <a:moveTo>
                    <a:pt x="19031" y="-1"/>
                  </a:moveTo>
                  <a:cubicBezTo>
                    <a:pt x="20600" y="2923"/>
                    <a:pt x="21475" y="6170"/>
                    <a:pt x="21587" y="9487"/>
                  </a:cubicBezTo>
                  <a:lnTo>
                    <a:pt x="0" y="10216"/>
                  </a:lnTo>
                  <a:close/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6509" name="Text Box 125"/>
            <p:cNvSpPr txBox="1">
              <a:spLocks noChangeArrowheads="1"/>
            </p:cNvSpPr>
            <p:nvPr/>
          </p:nvSpPr>
          <p:spPr bwMode="auto">
            <a:xfrm>
              <a:off x="5150" y="2690"/>
              <a:ext cx="699" cy="4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51" name="Symbol zastępczy numeru slajdu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0F07B-E053-440C-87D3-BC3DA6897349}" type="slidenum">
              <a:rPr lang="pl-PL" smtClean="0"/>
              <a:pPr/>
              <a:t>6</a:t>
            </a:fld>
            <a:endParaRPr lang="pl-P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upa 22"/>
          <p:cNvGrpSpPr/>
          <p:nvPr/>
        </p:nvGrpSpPr>
        <p:grpSpPr>
          <a:xfrm>
            <a:off x="214282" y="142852"/>
            <a:ext cx="8572560" cy="6403161"/>
            <a:chOff x="214282" y="142852"/>
            <a:chExt cx="8572560" cy="6403161"/>
          </a:xfrm>
        </p:grpSpPr>
        <p:sp>
          <p:nvSpPr>
            <p:cNvPr id="13" name="Prostokąt 12"/>
            <p:cNvSpPr/>
            <p:nvPr/>
          </p:nvSpPr>
          <p:spPr>
            <a:xfrm>
              <a:off x="1071538" y="142852"/>
              <a:ext cx="2000264" cy="714380"/>
            </a:xfrm>
            <a:prstGeom prst="rect">
              <a:avLst/>
            </a:prstGeom>
            <a:solidFill>
              <a:srgbClr val="FFFFCC"/>
            </a:solidFill>
            <a:ln w="63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3" name="Elipsa 2"/>
            <p:cNvSpPr/>
            <p:nvPr/>
          </p:nvSpPr>
          <p:spPr>
            <a:xfrm>
              <a:off x="214282" y="142852"/>
              <a:ext cx="500066" cy="500066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" name="pole tekstowe 1"/>
            <p:cNvSpPr txBox="1"/>
            <p:nvPr/>
          </p:nvSpPr>
          <p:spPr>
            <a:xfrm>
              <a:off x="285720" y="142852"/>
              <a:ext cx="571504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pl-PL" sz="24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pl-PL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" name="pole tekstowe 3"/>
            <p:cNvSpPr txBox="1"/>
            <p:nvPr/>
          </p:nvSpPr>
          <p:spPr>
            <a:xfrm>
              <a:off x="928662" y="214290"/>
              <a:ext cx="684373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800" i="1" dirty="0" smtClean="0">
                  <a:latin typeface="Times New Roman" pitchFamily="18" charset="0"/>
                  <a:cs typeface="Times New Roman" pitchFamily="18" charset="0"/>
                </a:rPr>
                <a:t>    T</a:t>
              </a:r>
              <a:r>
                <a:rPr lang="pl-PL" sz="2800" i="1" baseline="-25000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pl-PL" sz="2800" i="1" dirty="0" smtClean="0"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pl-PL" sz="2800" i="1" dirty="0" smtClean="0">
                  <a:latin typeface="Times New Roman"/>
                  <a:cs typeface="Times New Roman"/>
                </a:rPr>
                <a:t>≤  </a:t>
              </a:r>
              <a:r>
                <a:rPr lang="pl-PL" sz="2800" i="1" dirty="0" err="1" smtClean="0">
                  <a:latin typeface="Times New Roman"/>
                  <a:cs typeface="Times New Roman"/>
                </a:rPr>
                <a:t>T</a:t>
              </a:r>
              <a:r>
                <a:rPr lang="pl-PL" sz="2800" i="1" baseline="-25000" dirty="0" err="1" smtClean="0">
                  <a:latin typeface="Times New Roman"/>
                  <a:cs typeface="Times New Roman"/>
                </a:rPr>
                <a:t>s</a:t>
              </a:r>
              <a:r>
                <a:rPr lang="pl-PL" sz="2800" i="1" baseline="-25000" dirty="0" smtClean="0">
                  <a:latin typeface="Times New Roman"/>
                  <a:cs typeface="Times New Roman"/>
                </a:rPr>
                <a:t> </a:t>
              </a:r>
              <a:r>
                <a:rPr lang="pl-PL" sz="2800" baseline="-25000" dirty="0" smtClean="0">
                  <a:latin typeface="Times New Roman"/>
                  <a:cs typeface="Times New Roman"/>
                </a:rPr>
                <a:t> </a:t>
              </a:r>
              <a:r>
                <a:rPr lang="pl-PL" sz="2800" i="1" baseline="-25000" dirty="0" smtClean="0">
                  <a:latin typeface="Times New Roman"/>
                  <a:cs typeface="Times New Roman"/>
                </a:rPr>
                <a:t>   </a:t>
              </a:r>
              <a:r>
                <a:rPr lang="pl-PL" sz="2400" baseline="-25000" dirty="0" smtClean="0">
                  <a:latin typeface="Times New Roman"/>
                  <a:cs typeface="Times New Roman"/>
                </a:rPr>
                <a:t>  </a:t>
              </a:r>
              <a:r>
                <a:rPr lang="pl-PL" sz="2800" i="1" baseline="-25000" dirty="0" smtClean="0">
                  <a:latin typeface="Times New Roman"/>
                  <a:cs typeface="Times New Roman"/>
                </a:rPr>
                <a:t>   </a:t>
              </a:r>
              <a:r>
                <a:rPr lang="pl-PL" sz="2800" i="1" dirty="0">
                  <a:latin typeface="Times New Roman"/>
                  <a:cs typeface="Times New Roman"/>
                </a:rPr>
                <a:t> </a:t>
              </a:r>
              <a:r>
                <a:rPr lang="pl-PL" sz="2400" i="1" dirty="0" smtClean="0">
                  <a:latin typeface="Times New Roman"/>
                  <a:cs typeface="Times New Roman"/>
                </a:rPr>
                <a:t>-  </a:t>
              </a:r>
              <a:r>
                <a:rPr lang="pl-PL" sz="2400" dirty="0" smtClean="0">
                  <a:solidFill>
                    <a:srgbClr val="7030A0"/>
                  </a:solidFill>
                  <a:latin typeface="Times New Roman"/>
                  <a:cs typeface="Times New Roman"/>
                </a:rPr>
                <a:t>chroniący zęby przed zatarciem</a:t>
              </a:r>
              <a:endParaRPr lang="pl-PL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pole tekstowe 5"/>
            <p:cNvSpPr txBox="1"/>
            <p:nvPr/>
          </p:nvSpPr>
          <p:spPr>
            <a:xfrm>
              <a:off x="1785918" y="1714488"/>
              <a:ext cx="66437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pl-PL" sz="2400" dirty="0" smtClean="0">
                  <a:latin typeface="Times New Roman" pitchFamily="18" charset="0"/>
                  <a:cs typeface="Times New Roman" pitchFamily="18" charset="0"/>
                </a:rPr>
                <a:t>aksymalna temperatura w punkcie kontaktu </a:t>
              </a:r>
              <a:r>
                <a:rPr lang="pl-PL" sz="2400" i="1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pl-PL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pole tekstowe 6"/>
            <p:cNvSpPr txBox="1"/>
            <p:nvPr/>
          </p:nvSpPr>
          <p:spPr>
            <a:xfrm>
              <a:off x="2786050" y="1214422"/>
              <a:ext cx="31432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dirty="0"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pl-PL" sz="2400" dirty="0" smtClean="0">
                  <a:latin typeface="Times New Roman" pitchFamily="18" charset="0"/>
                  <a:cs typeface="Times New Roman" pitchFamily="18" charset="0"/>
                </a:rPr>
                <a:t>emperatura zatarcia</a:t>
              </a:r>
              <a:endParaRPr lang="pl-PL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9" name="Łącznik prosty 8"/>
            <p:cNvCxnSpPr/>
            <p:nvPr/>
          </p:nvCxnSpPr>
          <p:spPr>
            <a:xfrm rot="16200000" flipH="1">
              <a:off x="1142976" y="1071546"/>
              <a:ext cx="1143008" cy="42862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Łącznik prosty 10"/>
            <p:cNvCxnSpPr/>
            <p:nvPr/>
          </p:nvCxnSpPr>
          <p:spPr>
            <a:xfrm rot="16200000" flipH="1">
              <a:off x="2357422" y="857232"/>
              <a:ext cx="571504" cy="42862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pole tekstowe 13"/>
            <p:cNvSpPr txBox="1"/>
            <p:nvPr/>
          </p:nvSpPr>
          <p:spPr>
            <a:xfrm>
              <a:off x="857224" y="2428868"/>
              <a:ext cx="73581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Font typeface="Arial" pitchFamily="34" charset="0"/>
                <a:buChar char="•"/>
              </a:pPr>
              <a:r>
                <a:rPr lang="pl-PL" sz="2400" dirty="0" smtClean="0">
                  <a:latin typeface="Times New Roman" pitchFamily="18" charset="0"/>
                  <a:cs typeface="Times New Roman" pitchFamily="18" charset="0"/>
                </a:rPr>
                <a:t>  Są także inne postacie warunku na zatarcie</a:t>
              </a:r>
            </a:p>
            <a:p>
              <a:pPr>
                <a:buFont typeface="Arial" pitchFamily="34" charset="0"/>
                <a:buChar char="•"/>
              </a:pPr>
              <a:r>
                <a:rPr lang="pl-PL" sz="24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pl-PL" sz="2400" dirty="0" smtClean="0">
                  <a:latin typeface="Times New Roman" pitchFamily="18" charset="0"/>
                  <a:cs typeface="Times New Roman" pitchFamily="18" charset="0"/>
                </a:rPr>
                <a:t> Warunek niewymiarujący, lecz ‒ korygujący</a:t>
              </a:r>
              <a:endParaRPr lang="pl-PL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1" name="Grupa 20"/>
            <p:cNvGrpSpPr/>
            <p:nvPr/>
          </p:nvGrpSpPr>
          <p:grpSpPr>
            <a:xfrm>
              <a:off x="214282" y="3643314"/>
              <a:ext cx="8572560" cy="1714512"/>
              <a:chOff x="214282" y="3643314"/>
              <a:chExt cx="8572560" cy="1714512"/>
            </a:xfrm>
          </p:grpSpPr>
          <p:sp>
            <p:nvSpPr>
              <p:cNvPr id="18" name="Elipsa 17"/>
              <p:cNvSpPr/>
              <p:nvPr/>
            </p:nvSpPr>
            <p:spPr>
              <a:xfrm>
                <a:off x="5357818" y="4857760"/>
                <a:ext cx="428628" cy="428628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19" name="Elipsa 18"/>
              <p:cNvSpPr/>
              <p:nvPr/>
            </p:nvSpPr>
            <p:spPr>
              <a:xfrm>
                <a:off x="4429124" y="4857760"/>
                <a:ext cx="428628" cy="428628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20" name="Elipsa 19"/>
              <p:cNvSpPr/>
              <p:nvPr/>
            </p:nvSpPr>
            <p:spPr>
              <a:xfrm>
                <a:off x="3714744" y="4857760"/>
                <a:ext cx="428628" cy="428628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16" name="Elipsa 15"/>
              <p:cNvSpPr/>
              <p:nvPr/>
            </p:nvSpPr>
            <p:spPr>
              <a:xfrm>
                <a:off x="6286512" y="4000504"/>
                <a:ext cx="428628" cy="428628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17" name="Elipsa 16"/>
              <p:cNvSpPr/>
              <p:nvPr/>
            </p:nvSpPr>
            <p:spPr>
              <a:xfrm>
                <a:off x="5357818" y="4000504"/>
                <a:ext cx="428628" cy="428628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15" name="pole tekstowe 14"/>
              <p:cNvSpPr txBox="1"/>
              <p:nvPr/>
            </p:nvSpPr>
            <p:spPr>
              <a:xfrm>
                <a:off x="214282" y="3643314"/>
                <a:ext cx="8572560" cy="17145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l-PL" sz="2400" dirty="0" smtClean="0">
                    <a:solidFill>
                      <a:srgbClr val="6666FF"/>
                    </a:solidFill>
                    <a:latin typeface="Times New Roman" pitchFamily="18" charset="0"/>
                    <a:cs typeface="Times New Roman" pitchFamily="18" charset="0"/>
                  </a:rPr>
                  <a:t>Warunki ograniczające wytrzymałościowe </a:t>
                </a:r>
                <a:r>
                  <a:rPr lang="pl-PL" sz="2400" dirty="0" smtClean="0">
                    <a:latin typeface="Times New Roman" pitchFamily="18" charset="0"/>
                    <a:cs typeface="Times New Roman" pitchFamily="18" charset="0"/>
                  </a:rPr>
                  <a:t>są wykorzystywane do</a:t>
                </a:r>
              </a:p>
              <a:p>
                <a:r>
                  <a:rPr lang="pl-PL" sz="2400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pl-PL" sz="2400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         </a:t>
                </a:r>
                <a:r>
                  <a:rPr lang="pl-PL" sz="2400" dirty="0" smtClean="0">
                    <a:latin typeface="Times New Roman" pitchFamily="18" charset="0"/>
                    <a:cs typeface="Times New Roman" pitchFamily="18" charset="0"/>
                  </a:rPr>
                  <a:t>-</a:t>
                </a:r>
                <a:r>
                  <a:rPr lang="pl-PL" sz="2400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pl-PL" sz="2400" dirty="0" smtClean="0">
                    <a:latin typeface="Times New Roman" pitchFamily="18" charset="0"/>
                    <a:cs typeface="Times New Roman" pitchFamily="18" charset="0"/>
                  </a:rPr>
                  <a:t>określenia potrzebnego modułu (   1     i    2  ) lub</a:t>
                </a:r>
              </a:p>
              <a:p>
                <a:r>
                  <a:rPr lang="pl-PL" sz="2400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pl-PL" sz="2400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         </a:t>
                </a:r>
                <a:r>
                  <a:rPr lang="pl-PL" sz="2400" dirty="0" smtClean="0">
                    <a:latin typeface="Times New Roman" pitchFamily="18" charset="0"/>
                    <a:cs typeface="Times New Roman" pitchFamily="18" charset="0"/>
                  </a:rPr>
                  <a:t>- sprawdzenia poprawności założonych wartości modułu </a:t>
                </a:r>
                <a:r>
                  <a:rPr lang="pl-PL" sz="2800" i="1" dirty="0" smtClean="0">
                    <a:latin typeface="Times New Roman" pitchFamily="18" charset="0"/>
                    <a:cs typeface="Times New Roman" pitchFamily="18" charset="0"/>
                  </a:rPr>
                  <a:t>m </a:t>
                </a:r>
                <a:endParaRPr lang="pl-PL" sz="28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pl-PL" sz="2800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pl-PL" sz="2800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          </a:t>
                </a:r>
                <a:r>
                  <a:rPr lang="pl-PL" sz="2400" dirty="0" smtClean="0">
                    <a:latin typeface="Times New Roman" pitchFamily="18" charset="0"/>
                    <a:cs typeface="Times New Roman" pitchFamily="18" charset="0"/>
                  </a:rPr>
                  <a:t>i innych wielkości (   1   ,   2     i    3  )</a:t>
                </a:r>
                <a:endParaRPr lang="pl-PL" sz="2400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22" name="pole tekstowe 21"/>
            <p:cNvSpPr txBox="1"/>
            <p:nvPr/>
          </p:nvSpPr>
          <p:spPr>
            <a:xfrm>
              <a:off x="357158" y="5715016"/>
              <a:ext cx="835824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b="1" dirty="0" smtClean="0">
                  <a:latin typeface="Times New Roman" pitchFamily="18" charset="0"/>
                  <a:cs typeface="Times New Roman" pitchFamily="18" charset="0"/>
                </a:rPr>
                <a:t>Metodyka obliczeń, metody i stosowane </a:t>
              </a:r>
              <a:r>
                <a:rPr lang="pl-PL" sz="2400" b="1" i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modele  </a:t>
              </a:r>
            </a:p>
            <a:p>
              <a:r>
                <a:rPr lang="pl-PL" sz="2400" b="1" i="1" dirty="0" smtClean="0">
                  <a:latin typeface="Times New Roman" pitchFamily="18" charset="0"/>
                  <a:cs typeface="Times New Roman" pitchFamily="18" charset="0"/>
                </a:rPr>
                <a:t>-  </a:t>
              </a:r>
              <a:r>
                <a:rPr lang="pl-PL" sz="2400" dirty="0">
                  <a:latin typeface="Times New Roman" pitchFamily="18" charset="0"/>
                  <a:cs typeface="Times New Roman" pitchFamily="18" charset="0"/>
                </a:rPr>
                <a:t>w</a:t>
              </a:r>
              <a:r>
                <a:rPr lang="pl-PL" sz="2400" dirty="0" smtClean="0">
                  <a:latin typeface="Times New Roman" pitchFamily="18" charset="0"/>
                  <a:cs typeface="Times New Roman" pitchFamily="18" charset="0"/>
                </a:rPr>
                <a:t>edług zaleceń ISO</a:t>
              </a:r>
              <a:endParaRPr lang="pl-PL" sz="2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4" name="Symbol zastępczy numeru slajdu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0F07B-E053-440C-87D3-BC3DA6897349}" type="slidenum">
              <a:rPr lang="pl-PL" smtClean="0"/>
              <a:pPr/>
              <a:t>7</a:t>
            </a:fld>
            <a:endParaRPr lang="pl-PL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14282" y="0"/>
            <a:ext cx="435771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l-PL" sz="2800" b="1" dirty="0" smtClean="0">
                <a:solidFill>
                  <a:srgbClr val="6666FF"/>
                </a:solidFill>
                <a:latin typeface="Times New Roman" pitchFamily="18" charset="0"/>
                <a:cs typeface="Times New Roman" pitchFamily="18" charset="0"/>
              </a:rPr>
              <a:t>Przykłady struktur modeli</a:t>
            </a:r>
            <a:endParaRPr lang="pl-PL" sz="2800" b="1" dirty="0">
              <a:solidFill>
                <a:srgbClr val="6666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4714876" y="1088597"/>
            <a:ext cx="44291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model maksymalnych nacisków</a:t>
            </a:r>
          </a:p>
          <a:p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na powierzchni kontaktu zębów</a:t>
            </a:r>
            <a:endParaRPr lang="pl-PL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1407074" y="2347114"/>
            <a:ext cx="7736926" cy="415498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l-PL" sz="24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pl-PL" sz="2400" i="1" baseline="-25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pl-PL" sz="2400" i="1" dirty="0" smtClean="0">
                <a:latin typeface="Times New Roman" pitchFamily="18" charset="0"/>
                <a:cs typeface="Times New Roman" pitchFamily="18" charset="0"/>
              </a:rPr>
              <a:t>  -  </a:t>
            </a:r>
            <a:r>
              <a:rPr lang="pl-PL" sz="2400" dirty="0" err="1" smtClean="0">
                <a:latin typeface="Times New Roman" pitchFamily="18" charset="0"/>
                <a:cs typeface="Times New Roman" pitchFamily="18" charset="0"/>
              </a:rPr>
              <a:t>wsp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. zależny od właściwości materiałów zębów (</a:t>
            </a:r>
            <a:r>
              <a:rPr lang="pl-PL" sz="2400" i="1" dirty="0" smtClean="0">
                <a:latin typeface="Times New Roman" pitchFamily="18" charset="0"/>
                <a:cs typeface="Times New Roman" pitchFamily="18" charset="0"/>
              </a:rPr>
              <a:t>E,</a:t>
            </a:r>
            <a:r>
              <a:rPr lang="el-GR" sz="2400" i="1" dirty="0" smtClean="0">
                <a:latin typeface="Times New Roman"/>
                <a:cs typeface="Times New Roman"/>
              </a:rPr>
              <a:t>ν</a:t>
            </a:r>
            <a:r>
              <a:rPr lang="pl-PL" sz="2400" dirty="0" smtClean="0">
                <a:latin typeface="Times New Roman"/>
                <a:cs typeface="Times New Roman"/>
              </a:rPr>
              <a:t>)</a:t>
            </a:r>
          </a:p>
          <a:p>
            <a:r>
              <a:rPr lang="pl-PL" sz="2400" i="1" dirty="0" smtClean="0">
                <a:latin typeface="Times New Roman"/>
                <a:cs typeface="Times New Roman"/>
              </a:rPr>
              <a:t>Z</a:t>
            </a:r>
            <a:r>
              <a:rPr lang="el-GR" sz="2400" i="1" baseline="-25000" dirty="0" smtClean="0">
                <a:latin typeface="Times New Roman"/>
                <a:cs typeface="Times New Roman"/>
              </a:rPr>
              <a:t>ε</a:t>
            </a:r>
            <a:r>
              <a:rPr lang="pl-PL" sz="2400" i="1" baseline="-25000" dirty="0" smtClean="0">
                <a:latin typeface="Times New Roman"/>
                <a:cs typeface="Times New Roman"/>
              </a:rPr>
              <a:t> </a:t>
            </a:r>
            <a:r>
              <a:rPr lang="pl-PL" sz="2400" baseline="-25000" dirty="0" smtClean="0">
                <a:latin typeface="Times New Roman"/>
                <a:cs typeface="Times New Roman"/>
              </a:rPr>
              <a:t>    </a:t>
            </a:r>
            <a:r>
              <a:rPr lang="pl-PL" sz="2400" dirty="0" smtClean="0">
                <a:latin typeface="Times New Roman"/>
                <a:cs typeface="Times New Roman"/>
              </a:rPr>
              <a:t>-  </a:t>
            </a:r>
            <a:r>
              <a:rPr lang="pl-PL" sz="2400" dirty="0" err="1" smtClean="0">
                <a:latin typeface="Times New Roman"/>
                <a:cs typeface="Times New Roman"/>
              </a:rPr>
              <a:t>wsp</a:t>
            </a:r>
            <a:r>
              <a:rPr lang="pl-PL" sz="2400" dirty="0" smtClean="0">
                <a:latin typeface="Times New Roman"/>
                <a:cs typeface="Times New Roman"/>
              </a:rPr>
              <a:t>. wskaźnika zazębienia </a:t>
            </a:r>
            <a:r>
              <a:rPr lang="el-GR" sz="2400" i="1" dirty="0" smtClean="0">
                <a:latin typeface="Times New Roman"/>
                <a:cs typeface="Times New Roman"/>
              </a:rPr>
              <a:t>ε</a:t>
            </a:r>
            <a:endParaRPr lang="pl-PL" sz="2400" i="1" dirty="0" smtClean="0">
              <a:latin typeface="Times New Roman"/>
              <a:cs typeface="Times New Roman"/>
            </a:endParaRPr>
          </a:p>
          <a:p>
            <a:r>
              <a:rPr lang="pl-PL" sz="2400" i="1" dirty="0" smtClean="0">
                <a:latin typeface="Times New Roman"/>
                <a:cs typeface="Times New Roman"/>
              </a:rPr>
              <a:t>Z</a:t>
            </a:r>
            <a:r>
              <a:rPr lang="el-GR" sz="2400" i="1" baseline="-25000" dirty="0" smtClean="0">
                <a:latin typeface="Times New Roman"/>
                <a:cs typeface="Times New Roman"/>
              </a:rPr>
              <a:t>β</a:t>
            </a:r>
            <a:r>
              <a:rPr lang="pl-PL" sz="2400" i="1" dirty="0" smtClean="0">
                <a:latin typeface="Times New Roman"/>
                <a:cs typeface="Times New Roman"/>
              </a:rPr>
              <a:t>  </a:t>
            </a:r>
            <a:r>
              <a:rPr lang="pl-PL" sz="2400" dirty="0" smtClean="0">
                <a:latin typeface="Times New Roman"/>
                <a:cs typeface="Times New Roman"/>
              </a:rPr>
              <a:t> -  </a:t>
            </a:r>
            <a:r>
              <a:rPr lang="pl-PL" sz="2400" dirty="0" err="1" smtClean="0">
                <a:latin typeface="Times New Roman"/>
                <a:cs typeface="Times New Roman"/>
              </a:rPr>
              <a:t>wsp</a:t>
            </a:r>
            <a:r>
              <a:rPr lang="pl-PL" sz="2400" dirty="0" smtClean="0">
                <a:latin typeface="Times New Roman"/>
                <a:cs typeface="Times New Roman"/>
              </a:rPr>
              <a:t>. kąta nachylenia zębów </a:t>
            </a:r>
            <a:r>
              <a:rPr lang="el-GR" sz="2400" i="1" dirty="0" smtClean="0">
                <a:latin typeface="Times New Roman"/>
                <a:cs typeface="Times New Roman"/>
              </a:rPr>
              <a:t>β</a:t>
            </a:r>
            <a:endParaRPr lang="pl-PL" sz="2400" i="1" dirty="0" smtClean="0">
              <a:latin typeface="Times New Roman"/>
              <a:cs typeface="Times New Roman"/>
            </a:endParaRPr>
          </a:p>
          <a:p>
            <a:r>
              <a:rPr lang="pl-PL" sz="2400" i="1" dirty="0" smtClean="0">
                <a:latin typeface="Times New Roman"/>
                <a:cs typeface="Times New Roman"/>
              </a:rPr>
              <a:t> </a:t>
            </a:r>
            <a:r>
              <a:rPr lang="el-GR" sz="2400" i="1" dirty="0" smtClean="0">
                <a:latin typeface="Times New Roman"/>
                <a:cs typeface="Times New Roman"/>
              </a:rPr>
              <a:t>ρ</a:t>
            </a:r>
            <a:r>
              <a:rPr lang="pl-PL" sz="2400" i="1" dirty="0" smtClean="0">
                <a:latin typeface="Times New Roman"/>
                <a:cs typeface="Times New Roman"/>
              </a:rPr>
              <a:t>    -  </a:t>
            </a:r>
            <a:r>
              <a:rPr lang="pl-PL" sz="2400" dirty="0" smtClean="0">
                <a:latin typeface="Times New Roman"/>
                <a:cs typeface="Times New Roman"/>
              </a:rPr>
              <a:t>promień zastępczy krzywizn powierzchni zębów w </a:t>
            </a:r>
          </a:p>
          <a:p>
            <a:r>
              <a:rPr lang="pl-PL" sz="2400" dirty="0" smtClean="0">
                <a:latin typeface="Times New Roman"/>
                <a:cs typeface="Times New Roman"/>
              </a:rPr>
              <a:t>          kontakcie</a:t>
            </a:r>
          </a:p>
          <a:p>
            <a:r>
              <a:rPr lang="pl-PL" sz="2400" i="1" dirty="0" smtClean="0">
                <a:latin typeface="Times New Roman"/>
                <a:cs typeface="Times New Roman"/>
              </a:rPr>
              <a:t> L</a:t>
            </a:r>
            <a:r>
              <a:rPr lang="pl-PL" sz="2400" dirty="0" smtClean="0">
                <a:latin typeface="Times New Roman"/>
                <a:cs typeface="Times New Roman"/>
              </a:rPr>
              <a:t>    -  długość zęba</a:t>
            </a:r>
          </a:p>
          <a:p>
            <a:r>
              <a:rPr lang="pl-PL" sz="2400" i="1" dirty="0" smtClean="0">
                <a:latin typeface="Times New Roman"/>
                <a:cs typeface="Times New Roman"/>
              </a:rPr>
              <a:t>P</a:t>
            </a:r>
            <a:r>
              <a:rPr lang="pl-PL" sz="2400" i="1" baseline="-25000" dirty="0" smtClean="0">
                <a:latin typeface="Times New Roman"/>
                <a:cs typeface="Times New Roman"/>
              </a:rPr>
              <a:t>n </a:t>
            </a:r>
            <a:r>
              <a:rPr lang="pl-PL" sz="2400" baseline="-25000" dirty="0" err="1" smtClean="0">
                <a:latin typeface="Times New Roman"/>
                <a:cs typeface="Times New Roman"/>
              </a:rPr>
              <a:t>obl</a:t>
            </a:r>
            <a:r>
              <a:rPr lang="pl-PL" sz="2400" dirty="0" smtClean="0">
                <a:latin typeface="Times New Roman"/>
                <a:cs typeface="Times New Roman"/>
              </a:rPr>
              <a:t> </a:t>
            </a:r>
            <a:r>
              <a:rPr lang="pl-PL" sz="2400" i="1" dirty="0" smtClean="0">
                <a:latin typeface="Times New Roman"/>
                <a:cs typeface="Times New Roman"/>
              </a:rPr>
              <a:t> </a:t>
            </a:r>
            <a:r>
              <a:rPr lang="pl-PL" sz="2400" dirty="0" smtClean="0">
                <a:latin typeface="Times New Roman"/>
                <a:cs typeface="Times New Roman"/>
              </a:rPr>
              <a:t>-  obliczeniowa siła normalna do powierzchni zęba</a:t>
            </a:r>
          </a:p>
          <a:p>
            <a:r>
              <a:rPr lang="pl-PL" sz="2400" i="1" dirty="0" smtClean="0">
                <a:latin typeface="Times New Roman"/>
                <a:cs typeface="Times New Roman"/>
              </a:rPr>
              <a:t>K</a:t>
            </a:r>
            <a:r>
              <a:rPr lang="pl-PL" sz="2400" i="1" baseline="-25000" dirty="0" smtClean="0">
                <a:latin typeface="Times New Roman"/>
                <a:cs typeface="Times New Roman"/>
              </a:rPr>
              <a:t>H</a:t>
            </a:r>
            <a:r>
              <a:rPr lang="el-GR" sz="2400" i="1" baseline="-25000" dirty="0" smtClean="0">
                <a:latin typeface="Times New Roman"/>
                <a:cs typeface="Times New Roman"/>
              </a:rPr>
              <a:t>β</a:t>
            </a:r>
            <a:r>
              <a:rPr lang="pl-PL" sz="2400" i="1" dirty="0" smtClean="0">
                <a:latin typeface="Times New Roman"/>
                <a:cs typeface="Times New Roman"/>
              </a:rPr>
              <a:t> – </a:t>
            </a:r>
            <a:r>
              <a:rPr lang="pl-PL" sz="2400" dirty="0" err="1" smtClean="0">
                <a:latin typeface="Times New Roman"/>
                <a:cs typeface="Times New Roman"/>
              </a:rPr>
              <a:t>wsp</a:t>
            </a:r>
            <a:r>
              <a:rPr lang="pl-PL" sz="2400" dirty="0" smtClean="0">
                <a:latin typeface="Times New Roman"/>
                <a:cs typeface="Times New Roman"/>
              </a:rPr>
              <a:t>.</a:t>
            </a:r>
            <a:r>
              <a:rPr lang="pl-PL" sz="2400" i="1" dirty="0" smtClean="0">
                <a:latin typeface="Times New Roman"/>
                <a:cs typeface="Times New Roman"/>
              </a:rPr>
              <a:t> </a:t>
            </a:r>
            <a:r>
              <a:rPr lang="pl-PL" sz="2400" dirty="0" smtClean="0">
                <a:latin typeface="Times New Roman"/>
                <a:cs typeface="Times New Roman"/>
              </a:rPr>
              <a:t>nierównomierności rozkładu obciążenia</a:t>
            </a:r>
          </a:p>
          <a:p>
            <a:r>
              <a:rPr lang="pl-PL" sz="2400" dirty="0" smtClean="0">
                <a:latin typeface="Times New Roman"/>
                <a:cs typeface="Times New Roman"/>
              </a:rPr>
              <a:t>           wzdłuż długości zęba</a:t>
            </a:r>
          </a:p>
          <a:p>
            <a:r>
              <a:rPr lang="pl-PL" sz="2400" i="1" dirty="0" smtClean="0">
                <a:latin typeface="Times New Roman"/>
                <a:cs typeface="Times New Roman"/>
              </a:rPr>
              <a:t>K</a:t>
            </a:r>
            <a:r>
              <a:rPr lang="pl-PL" sz="2400" i="1" baseline="-25000" dirty="0" smtClean="0">
                <a:latin typeface="Times New Roman"/>
                <a:cs typeface="Times New Roman"/>
              </a:rPr>
              <a:t>H</a:t>
            </a:r>
            <a:r>
              <a:rPr lang="el-GR" sz="2400" i="1" baseline="-25000" dirty="0" smtClean="0">
                <a:latin typeface="Times New Roman"/>
                <a:cs typeface="Times New Roman"/>
              </a:rPr>
              <a:t>α</a:t>
            </a:r>
            <a:r>
              <a:rPr lang="pl-PL" sz="2400" i="1" dirty="0" smtClean="0">
                <a:latin typeface="Times New Roman"/>
                <a:cs typeface="Times New Roman"/>
              </a:rPr>
              <a:t> – </a:t>
            </a:r>
            <a:r>
              <a:rPr lang="pl-PL" sz="2400" dirty="0" err="1" smtClean="0">
                <a:latin typeface="Times New Roman"/>
                <a:cs typeface="Times New Roman"/>
              </a:rPr>
              <a:t>wsp</a:t>
            </a:r>
            <a:r>
              <a:rPr lang="pl-PL" sz="2400" dirty="0" smtClean="0">
                <a:latin typeface="Times New Roman"/>
                <a:cs typeface="Times New Roman"/>
              </a:rPr>
              <a:t>.</a:t>
            </a:r>
            <a:r>
              <a:rPr lang="pl-PL" sz="2400" i="1" dirty="0" smtClean="0">
                <a:latin typeface="Times New Roman"/>
                <a:cs typeface="Times New Roman"/>
              </a:rPr>
              <a:t> </a:t>
            </a:r>
            <a:r>
              <a:rPr lang="pl-PL" sz="2400" dirty="0" smtClean="0">
                <a:latin typeface="Times New Roman"/>
                <a:cs typeface="Times New Roman"/>
              </a:rPr>
              <a:t>nierównomierności rozkładu obciążenia</a:t>
            </a:r>
          </a:p>
          <a:p>
            <a:r>
              <a:rPr lang="pl-PL" sz="2400" dirty="0" smtClean="0">
                <a:latin typeface="Times New Roman"/>
                <a:cs typeface="Times New Roman"/>
              </a:rPr>
              <a:t>           w przekroju czołowym (między zębami w przyporze)</a:t>
            </a:r>
            <a:r>
              <a:rPr lang="pl-PL" sz="2400" baseline="-250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endParaRPr lang="pl-PL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0F07B-E053-440C-87D3-BC3DA6897349}" type="slidenum">
              <a:rPr lang="pl-PL" smtClean="0"/>
              <a:pPr/>
              <a:t>8</a:t>
            </a:fld>
            <a:endParaRPr lang="pl-PL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pSp>
        <p:nvGrpSpPr>
          <p:cNvPr id="13" name="Grupa 12"/>
          <p:cNvGrpSpPr/>
          <p:nvPr/>
        </p:nvGrpSpPr>
        <p:grpSpPr>
          <a:xfrm>
            <a:off x="406941" y="730039"/>
            <a:ext cx="4135567" cy="1334745"/>
            <a:chOff x="406941" y="1069243"/>
            <a:chExt cx="4135567" cy="1334745"/>
          </a:xfrm>
        </p:grpSpPr>
        <p:sp>
          <p:nvSpPr>
            <p:cNvPr id="7" name="Prostokąt 6"/>
            <p:cNvSpPr/>
            <p:nvPr/>
          </p:nvSpPr>
          <p:spPr>
            <a:xfrm>
              <a:off x="406941" y="1069243"/>
              <a:ext cx="4135567" cy="1334745"/>
            </a:xfrm>
            <a:prstGeom prst="rect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4" name="Picture 3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60439" y="1165122"/>
              <a:ext cx="3752850" cy="1133475"/>
            </a:xfrm>
            <a:prstGeom prst="rect">
              <a:avLst/>
            </a:prstGeom>
            <a:noFill/>
          </p:spPr>
        </p:pic>
      </p:grp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1590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899829" tIns="899829" rIns="899829" bIns="899829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pSp>
        <p:nvGrpSpPr>
          <p:cNvPr id="19" name="Grupa 18"/>
          <p:cNvGrpSpPr/>
          <p:nvPr/>
        </p:nvGrpSpPr>
        <p:grpSpPr>
          <a:xfrm>
            <a:off x="1042966" y="2192623"/>
            <a:ext cx="7643834" cy="3416320"/>
            <a:chOff x="1042966" y="2192623"/>
            <a:chExt cx="7643834" cy="3416320"/>
          </a:xfrm>
        </p:grpSpPr>
        <p:sp>
          <p:nvSpPr>
            <p:cNvPr id="7" name="pole tekstowe 6"/>
            <p:cNvSpPr txBox="1"/>
            <p:nvPr/>
          </p:nvSpPr>
          <p:spPr>
            <a:xfrm>
              <a:off x="1042966" y="2192623"/>
              <a:ext cx="7643834" cy="3416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2400" i="1" dirty="0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pl-PL" sz="2400" i="1" baseline="-25000" dirty="0" smtClean="0"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pl-PL" sz="2400" i="1" dirty="0" smtClean="0"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pl-PL" sz="2400" dirty="0" smtClean="0">
                  <a:latin typeface="Times New Roman" pitchFamily="18" charset="0"/>
                  <a:cs typeface="Times New Roman" pitchFamily="18" charset="0"/>
                </a:rPr>
                <a:t>- nominalna siła </a:t>
              </a:r>
              <a:r>
                <a:rPr lang="pl-PL" sz="2400" dirty="0" err="1" smtClean="0">
                  <a:latin typeface="Times New Roman" pitchFamily="18" charset="0"/>
                  <a:cs typeface="Times New Roman" pitchFamily="18" charset="0"/>
                </a:rPr>
                <a:t>międzyzębna</a:t>
              </a:r>
              <a:r>
                <a:rPr lang="pl-PL" sz="2400" dirty="0" smtClean="0">
                  <a:latin typeface="Times New Roman" pitchFamily="18" charset="0"/>
                  <a:cs typeface="Times New Roman" pitchFamily="18" charset="0"/>
                </a:rPr>
                <a:t> (normalna do powierzchni</a:t>
              </a:r>
            </a:p>
            <a:p>
              <a:r>
                <a:rPr lang="pl-PL" sz="2400" dirty="0" smtClean="0">
                  <a:latin typeface="Times New Roman" pitchFamily="18" charset="0"/>
                  <a:cs typeface="Times New Roman" pitchFamily="18" charset="0"/>
                </a:rPr>
                <a:t>        zębów w strefie kontaktu)</a:t>
              </a:r>
            </a:p>
            <a:p>
              <a:endParaRPr lang="pl-PL" sz="2400" dirty="0" smtClean="0">
                <a:latin typeface="Times New Roman" pitchFamily="18" charset="0"/>
                <a:cs typeface="Times New Roman" pitchFamily="18" charset="0"/>
              </a:endParaRPr>
            </a:p>
            <a:p>
              <a:endParaRPr lang="pl-PL" sz="2400" dirty="0" smtClean="0">
                <a:latin typeface="Times New Roman" pitchFamily="18" charset="0"/>
                <a:cs typeface="Times New Roman" pitchFamily="18" charset="0"/>
              </a:endParaRPr>
            </a:p>
            <a:p>
              <a:endParaRPr lang="pl-PL" sz="2400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pl-PL" sz="2400" i="1" dirty="0" smtClean="0"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pl-PL" sz="2400" i="1" baseline="-25000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pl-PL" sz="2400" i="1" dirty="0" smtClean="0"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pl-PL" sz="2400" dirty="0" smtClean="0">
                  <a:latin typeface="Times New Roman" pitchFamily="18" charset="0"/>
                  <a:cs typeface="Times New Roman" pitchFamily="18" charset="0"/>
                </a:rPr>
                <a:t>-  </a:t>
              </a:r>
              <a:r>
                <a:rPr lang="pl-PL" sz="2400" dirty="0" err="1" smtClean="0">
                  <a:latin typeface="Times New Roman" pitchFamily="18" charset="0"/>
                  <a:cs typeface="Times New Roman" pitchFamily="18" charset="0"/>
                </a:rPr>
                <a:t>wsp</a:t>
              </a:r>
              <a:r>
                <a:rPr lang="pl-PL" sz="2400" dirty="0" smtClean="0">
                  <a:latin typeface="Times New Roman" pitchFamily="18" charset="0"/>
                  <a:cs typeface="Times New Roman" pitchFamily="18" charset="0"/>
                </a:rPr>
                <a:t>. przeciążenia zewnętrznego (sił dynamicznych</a:t>
              </a:r>
            </a:p>
            <a:p>
              <a:r>
                <a:rPr lang="pl-PL" sz="2400" dirty="0" smtClean="0">
                  <a:latin typeface="Times New Roman" pitchFamily="18" charset="0"/>
                  <a:cs typeface="Times New Roman" pitchFamily="18" charset="0"/>
                </a:rPr>
                <a:t>          w UPN)</a:t>
              </a:r>
            </a:p>
            <a:p>
              <a:r>
                <a:rPr lang="pl-PL" sz="2400" i="1" dirty="0" err="1" smtClean="0"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pl-PL" sz="2800" i="1" baseline="-25000" dirty="0" err="1" smtClean="0">
                  <a:latin typeface="Bell MT" pitchFamily="18" charset="0"/>
                  <a:cs typeface="Times New Roman" pitchFamily="18" charset="0"/>
                </a:rPr>
                <a:t>v</a:t>
              </a:r>
              <a:r>
                <a:rPr lang="pl-PL" sz="2400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pl-PL" sz="2400" dirty="0" smtClean="0">
                  <a:latin typeface="Times New Roman" pitchFamily="18" charset="0"/>
                  <a:cs typeface="Times New Roman" pitchFamily="18" charset="0"/>
                </a:rPr>
                <a:t>  - </a:t>
              </a:r>
              <a:r>
                <a:rPr lang="pl-PL" sz="2400" dirty="0" err="1" smtClean="0">
                  <a:latin typeface="Times New Roman" pitchFamily="18" charset="0"/>
                  <a:cs typeface="Times New Roman" pitchFamily="18" charset="0"/>
                </a:rPr>
                <a:t>wsp</a:t>
              </a:r>
              <a:r>
                <a:rPr lang="pl-PL" sz="2400" dirty="0" smtClean="0">
                  <a:latin typeface="Times New Roman" pitchFamily="18" charset="0"/>
                  <a:cs typeface="Times New Roman" pitchFamily="18" charset="0"/>
                </a:rPr>
                <a:t>. przeciążenia wewnętrznego (sił dynamicznych</a:t>
              </a:r>
            </a:p>
            <a:p>
              <a:r>
                <a:rPr lang="pl-PL" sz="2400" dirty="0" smtClean="0">
                  <a:latin typeface="Times New Roman" pitchFamily="18" charset="0"/>
                  <a:cs typeface="Times New Roman" pitchFamily="18" charset="0"/>
                </a:rPr>
                <a:t>          w strefie zazębienia)</a:t>
              </a:r>
            </a:p>
          </p:txBody>
        </p:sp>
        <p:grpSp>
          <p:nvGrpSpPr>
            <p:cNvPr id="18" name="Grupa 17"/>
            <p:cNvGrpSpPr/>
            <p:nvPr/>
          </p:nvGrpSpPr>
          <p:grpSpPr>
            <a:xfrm>
              <a:off x="3672340" y="3209860"/>
              <a:ext cx="2786082" cy="495300"/>
              <a:chOff x="700540" y="4672900"/>
              <a:chExt cx="2786082" cy="495300"/>
            </a:xfrm>
          </p:grpSpPr>
          <p:pic>
            <p:nvPicPr>
              <p:cNvPr id="19463" name="Picture 7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700540" y="4672900"/>
                <a:ext cx="2657475" cy="495300"/>
              </a:xfrm>
              <a:prstGeom prst="rect">
                <a:avLst/>
              </a:prstGeom>
              <a:noFill/>
              <a:ln>
                <a:noFill/>
              </a:ln>
            </p:spPr>
          </p:pic>
          <p:cxnSp>
            <p:nvCxnSpPr>
              <p:cNvPr id="12" name="Łącznik prosty 11"/>
              <p:cNvCxnSpPr/>
              <p:nvPr/>
            </p:nvCxnSpPr>
            <p:spPr>
              <a:xfrm>
                <a:off x="1914986" y="4737984"/>
                <a:ext cx="1571636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" name="Symbol zastępczy numeru slajd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0F07B-E053-440C-87D3-BC3DA6897349}" type="slidenum">
              <a:rPr lang="pl-PL" smtClean="0"/>
              <a:pPr/>
              <a:t>9</a:t>
            </a:fld>
            <a:endParaRPr lang="pl-PL"/>
          </a:p>
        </p:txBody>
      </p:sp>
      <p:grpSp>
        <p:nvGrpSpPr>
          <p:cNvPr id="17" name="Grupa 16"/>
          <p:cNvGrpSpPr/>
          <p:nvPr/>
        </p:nvGrpSpPr>
        <p:grpSpPr>
          <a:xfrm>
            <a:off x="899652" y="339213"/>
            <a:ext cx="2802193" cy="904187"/>
            <a:chOff x="899652" y="339213"/>
            <a:chExt cx="2802193" cy="904187"/>
          </a:xfrm>
        </p:grpSpPr>
        <p:sp>
          <p:nvSpPr>
            <p:cNvPr id="6" name="Prostokąt 5"/>
            <p:cNvSpPr/>
            <p:nvPr/>
          </p:nvSpPr>
          <p:spPr>
            <a:xfrm>
              <a:off x="1032386" y="428604"/>
              <a:ext cx="2551471" cy="785818"/>
            </a:xfrm>
            <a:prstGeom prst="rect">
              <a:avLst/>
            </a:prstGeom>
            <a:noFill/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5" name="Prostokąt 14"/>
            <p:cNvSpPr/>
            <p:nvPr/>
          </p:nvSpPr>
          <p:spPr>
            <a:xfrm>
              <a:off x="899652" y="339213"/>
              <a:ext cx="2802193" cy="904187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pic>
          <p:nvPicPr>
            <p:cNvPr id="16" name="Picture 4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268138" y="530261"/>
              <a:ext cx="2095500" cy="409575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1081</TotalTime>
  <Words>722</Words>
  <Application>Microsoft Office PowerPoint</Application>
  <PresentationFormat>Pokaz na ekranie (4:3)</PresentationFormat>
  <Paragraphs>172</Paragraphs>
  <Slides>13</Slides>
  <Notes>0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5" baseType="lpstr">
      <vt:lpstr>Motyw pakietu Office</vt:lpstr>
      <vt:lpstr>Równanie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</vt:vector>
  </TitlesOfParts>
  <Company>PW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Szopa</dc:creator>
  <cp:lastModifiedBy>Tadeusz</cp:lastModifiedBy>
  <cp:revision>103</cp:revision>
  <dcterms:created xsi:type="dcterms:W3CDTF">2008-12-16T08:03:00Z</dcterms:created>
  <dcterms:modified xsi:type="dcterms:W3CDTF">2018-10-01T10:00:23Z</dcterms:modified>
</cp:coreProperties>
</file>